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9"/>
  </p:notesMasterIdLst>
  <p:sldIdLst>
    <p:sldId id="256" r:id="rId2"/>
    <p:sldId id="335" r:id="rId3"/>
    <p:sldId id="448" r:id="rId4"/>
    <p:sldId id="449" r:id="rId5"/>
    <p:sldId id="452" r:id="rId6"/>
    <p:sldId id="453" r:id="rId7"/>
    <p:sldId id="454" r:id="rId8"/>
    <p:sldId id="455" r:id="rId9"/>
    <p:sldId id="458" r:id="rId10"/>
    <p:sldId id="459" r:id="rId11"/>
    <p:sldId id="460" r:id="rId12"/>
    <p:sldId id="461" r:id="rId13"/>
    <p:sldId id="462" r:id="rId14"/>
    <p:sldId id="463" r:id="rId15"/>
    <p:sldId id="464" r:id="rId16"/>
    <p:sldId id="465" r:id="rId17"/>
    <p:sldId id="466" r:id="rId18"/>
    <p:sldId id="467" r:id="rId19"/>
    <p:sldId id="468" r:id="rId20"/>
    <p:sldId id="470" r:id="rId21"/>
    <p:sldId id="471" r:id="rId22"/>
    <p:sldId id="472" r:id="rId23"/>
    <p:sldId id="473" r:id="rId24"/>
    <p:sldId id="474" r:id="rId25"/>
    <p:sldId id="475" r:id="rId26"/>
    <p:sldId id="476" r:id="rId27"/>
    <p:sldId id="477"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165"/>
    <p:restoredTop sz="96205"/>
  </p:normalViewPr>
  <p:slideViewPr>
    <p:cSldViewPr snapToGrid="0">
      <p:cViewPr varScale="1">
        <p:scale>
          <a:sx n="140" d="100"/>
          <a:sy n="140" d="100"/>
        </p:scale>
        <p:origin x="178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B93F-3E2A-C74F-BFEA-D26690FE2488}" type="datetimeFigureOut">
              <a:rPr lang="en-US" smtClean="0"/>
              <a:t>3/17/25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F94C52-17AB-5243-9EED-E9B9384B3209}" type="slidenum">
              <a:rPr lang="en-US" smtClean="0"/>
              <a:t>‹#›</a:t>
            </a:fld>
            <a:endParaRPr lang="en-US"/>
          </a:p>
        </p:txBody>
      </p:sp>
    </p:spTree>
    <p:extLst>
      <p:ext uri="{BB962C8B-B14F-4D97-AF65-F5344CB8AC3E}">
        <p14:creationId xmlns:p14="http://schemas.microsoft.com/office/powerpoint/2010/main" val="4228936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9F9AE07-89C6-F443-97AC-F6CE14E72020}" type="datetimeFigureOut">
              <a:rPr lang="en-US" smtClean="0"/>
              <a:t>3/17/25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2352658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F9AE07-89C6-F443-97AC-F6CE14E72020}" type="datetimeFigureOut">
              <a:rPr lang="en-US" smtClean="0"/>
              <a:t>3/17/25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1051366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F9AE07-89C6-F443-97AC-F6CE14E72020}" type="datetimeFigureOut">
              <a:rPr lang="en-US" smtClean="0"/>
              <a:t>3/17/25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2914889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F9AE07-89C6-F443-97AC-F6CE14E72020}" type="datetimeFigureOut">
              <a:rPr lang="en-US" smtClean="0"/>
              <a:t>3/17/25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968265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F9AE07-89C6-F443-97AC-F6CE14E72020}" type="datetimeFigureOut">
              <a:rPr lang="en-US" smtClean="0"/>
              <a:t>3/17/25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3052384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F9AE07-89C6-F443-97AC-F6CE14E72020}" type="datetimeFigureOut">
              <a:rPr lang="en-US" smtClean="0"/>
              <a:t>3/17/25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2363342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F9AE07-89C6-F443-97AC-F6CE14E72020}" type="datetimeFigureOut">
              <a:rPr lang="en-US" smtClean="0"/>
              <a:t>3/17/25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310078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F9AE07-89C6-F443-97AC-F6CE14E72020}" type="datetimeFigureOut">
              <a:rPr lang="en-US" smtClean="0"/>
              <a:t>3/17/25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2474091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F9AE07-89C6-F443-97AC-F6CE14E72020}" type="datetimeFigureOut">
              <a:rPr lang="en-US" smtClean="0"/>
              <a:t>3/17/25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852059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F9AE07-89C6-F443-97AC-F6CE14E72020}" type="datetimeFigureOut">
              <a:rPr lang="en-US" smtClean="0"/>
              <a:t>3/17/25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3833313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F9AE07-89C6-F443-97AC-F6CE14E72020}" type="datetimeFigureOut">
              <a:rPr lang="en-US" smtClean="0"/>
              <a:t>3/17/25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2395963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F9AE07-89C6-F443-97AC-F6CE14E72020}" type="datetimeFigureOut">
              <a:rPr lang="en-US" smtClean="0"/>
              <a:t>3/17/25</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1F1EA7-ED5E-A14A-A819-62E43F955FCB}" type="slidenum">
              <a:rPr lang="en-US" smtClean="0"/>
              <a:t>‹#›</a:t>
            </a:fld>
            <a:endParaRPr lang="en-US"/>
          </a:p>
        </p:txBody>
      </p:sp>
    </p:spTree>
    <p:extLst>
      <p:ext uri="{BB962C8B-B14F-4D97-AF65-F5344CB8AC3E}">
        <p14:creationId xmlns:p14="http://schemas.microsoft.com/office/powerpoint/2010/main" val="14192907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NULL"/><Relationship Id="rId1" Type="http://schemas.openxmlformats.org/officeDocument/2006/relationships/slideLayout" Target="../slideLayouts/slideLayout6.xml"/><Relationship Id="rId6" Type="http://schemas.openxmlformats.org/officeDocument/2006/relationships/image" Target="NULL"/><Relationship Id="rId5" Type="http://schemas.openxmlformats.org/officeDocument/2006/relationships/image" Target="../media/image35.png"/><Relationship Id="rId4" Type="http://schemas.openxmlformats.org/officeDocument/2006/relationships/image" Target="NUL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NUL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41.png"/><Relationship Id="rId1" Type="http://schemas.openxmlformats.org/officeDocument/2006/relationships/slideLayout" Target="../slideLayouts/slideLayout6.xml"/><Relationship Id="rId5" Type="http://schemas.openxmlformats.org/officeDocument/2006/relationships/image" Target="NULL"/><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6.emf"/><Relationship Id="rId2"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2.png"/><Relationship Id="rId4" Type="http://schemas.openxmlformats.org/officeDocument/2006/relationships/image" Target="NULL"/></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 Id="rId6" Type="http://schemas.openxmlformats.org/officeDocument/2006/relationships/image" Target="NULL"/><Relationship Id="rId5" Type="http://schemas.openxmlformats.org/officeDocument/2006/relationships/image" Target="../media/image62.png"/><Relationship Id="rId4" Type="http://schemas.openxmlformats.org/officeDocument/2006/relationships/image" Target="../media/image59.png"/></Relationships>
</file>

<file path=ppt/slides/_rels/slide15.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73.png"/><Relationship Id="rId3" Type="http://schemas.openxmlformats.org/officeDocument/2006/relationships/image" Target="NULL"/><Relationship Id="rId7" Type="http://schemas.openxmlformats.org/officeDocument/2006/relationships/image" Target="../media/image67.png"/><Relationship Id="rId12" Type="http://schemas.openxmlformats.org/officeDocument/2006/relationships/image" Target="NULL"/><Relationship Id="rId2" Type="http://schemas.openxmlformats.org/officeDocument/2006/relationships/image" Target="../media/image65.png"/><Relationship Id="rId16" Type="http://schemas.openxmlformats.org/officeDocument/2006/relationships/image" Target="../media/image81.png"/><Relationship Id="rId1" Type="http://schemas.openxmlformats.org/officeDocument/2006/relationships/slideLayout" Target="../slideLayouts/slideLayout6.xml"/><Relationship Id="rId6" Type="http://schemas.openxmlformats.org/officeDocument/2006/relationships/image" Target="NULL"/><Relationship Id="rId11" Type="http://schemas.openxmlformats.org/officeDocument/2006/relationships/image" Target="../media/image72.png"/><Relationship Id="rId5" Type="http://schemas.openxmlformats.org/officeDocument/2006/relationships/image" Target="NULL"/><Relationship Id="rId15" Type="http://schemas.openxmlformats.org/officeDocument/2006/relationships/image" Target="../media/image77.png"/><Relationship Id="rId10" Type="http://schemas.openxmlformats.org/officeDocument/2006/relationships/image" Target="../media/image71.png"/><Relationship Id="rId4" Type="http://schemas.openxmlformats.org/officeDocument/2006/relationships/image" Target="../media/image66.png"/><Relationship Id="rId9" Type="http://schemas.openxmlformats.org/officeDocument/2006/relationships/image" Target="../media/image70.png"/><Relationship Id="rId14" Type="http://schemas.openxmlformats.org/officeDocument/2006/relationships/image" Target="../media/image74.png"/></Relationships>
</file>

<file path=ppt/slides/_rels/slide16.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6.png"/><Relationship Id="rId2" Type="http://schemas.openxmlformats.org/officeDocument/2006/relationships/image" Target="../media/image82.png"/><Relationship Id="rId1" Type="http://schemas.openxmlformats.org/officeDocument/2006/relationships/slideLayout" Target="../slideLayouts/slideLayout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NULL"/></Relationships>
</file>

<file path=ppt/slides/_rels/slide1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6.xml"/><Relationship Id="rId4" Type="http://schemas.openxmlformats.org/officeDocument/2006/relationships/image" Target="../media/image89.png"/></Relationships>
</file>

<file path=ppt/slides/_rels/slide1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6.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9.xml.rels><?xml version="1.0" encoding="UTF-8" standalone="yes"?>
<Relationships xmlns="http://schemas.openxmlformats.org/package/2006/relationships"><Relationship Id="rId3" Type="http://schemas.openxmlformats.org/officeDocument/2006/relationships/image" Target="../media/image96.emf"/><Relationship Id="rId7" Type="http://schemas.openxmlformats.org/officeDocument/2006/relationships/image" Target="../media/image99.emf"/><Relationship Id="rId2" Type="http://schemas.openxmlformats.org/officeDocument/2006/relationships/image" Target="../media/image95.emf"/><Relationship Id="rId1" Type="http://schemas.openxmlformats.org/officeDocument/2006/relationships/slideLayout" Target="../slideLayouts/slideLayout6.xml"/><Relationship Id="rId6" Type="http://schemas.openxmlformats.org/officeDocument/2006/relationships/image" Target="../media/image98.png"/><Relationship Id="rId5" Type="http://schemas.openxmlformats.org/officeDocument/2006/relationships/image" Target="../media/image97.emf"/><Relationship Id="rId4" Type="http://schemas.openxmlformats.org/officeDocument/2006/relationships/image" Target="../media/image8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650.png"/><Relationship Id="rId1" Type="http://schemas.openxmlformats.org/officeDocument/2006/relationships/slideLayout" Target="../slideLayouts/slideLayout6.xml"/><Relationship Id="rId6" Type="http://schemas.openxmlformats.org/officeDocument/2006/relationships/image" Target="../media/image98.png"/><Relationship Id="rId5" Type="http://schemas.openxmlformats.org/officeDocument/2006/relationships/image" Target="../media/image130.png"/><Relationship Id="rId4" Type="http://schemas.openxmlformats.org/officeDocument/2006/relationships/image" Target="../media/image101.png"/></Relationships>
</file>

<file path=ppt/slides/_rels/slide2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6.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2.xml.rels><?xml version="1.0" encoding="UTF-8" standalone="yes"?>
<Relationships xmlns="http://schemas.openxmlformats.org/package/2006/relationships"><Relationship Id="rId8" Type="http://schemas.openxmlformats.org/officeDocument/2006/relationships/image" Target="../media/image111.emf"/><Relationship Id="rId3" Type="http://schemas.openxmlformats.org/officeDocument/2006/relationships/image" Target="../media/image108.png"/><Relationship Id="rId7" Type="http://schemas.openxmlformats.org/officeDocument/2006/relationships/image" Target="../media/image110.emf"/><Relationship Id="rId2" Type="http://schemas.openxmlformats.org/officeDocument/2006/relationships/image" Target="../media/image107.png"/><Relationship Id="rId1" Type="http://schemas.openxmlformats.org/officeDocument/2006/relationships/slideLayout" Target="../slideLayouts/slideLayout6.xml"/><Relationship Id="rId6" Type="http://schemas.openxmlformats.org/officeDocument/2006/relationships/image" Target="../media/image102.png"/><Relationship Id="rId5" Type="http://schemas.openxmlformats.org/officeDocument/2006/relationships/image" Target="../media/image109.png"/><Relationship Id="rId4" Type="http://schemas.openxmlformats.org/officeDocument/2006/relationships/image" Target="../media/image770.png"/></Relationships>
</file>

<file path=ppt/slides/_rels/slide23.xml.rels><?xml version="1.0" encoding="UTF-8" standalone="yes"?>
<Relationships xmlns="http://schemas.openxmlformats.org/package/2006/relationships"><Relationship Id="rId3" Type="http://schemas.openxmlformats.org/officeDocument/2006/relationships/image" Target="../media/image113.emf"/><Relationship Id="rId7" Type="http://schemas.openxmlformats.org/officeDocument/2006/relationships/image" Target="../media/image116.png"/><Relationship Id="rId2" Type="http://schemas.openxmlformats.org/officeDocument/2006/relationships/image" Target="../media/image112.png"/><Relationship Id="rId1" Type="http://schemas.openxmlformats.org/officeDocument/2006/relationships/slideLayout" Target="../slideLayouts/slideLayout6.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820.png"/></Relationships>
</file>

<file path=ppt/slides/_rels/slide2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6.xml"/><Relationship Id="rId4" Type="http://schemas.openxmlformats.org/officeDocument/2006/relationships/image" Target="../media/image880.png"/></Relationships>
</file>

<file path=ppt/slides/_rels/slide2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6.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26.xml.rels><?xml version="1.0" encoding="UTF-8" standalone="yes"?>
<Relationships xmlns="http://schemas.openxmlformats.org/package/2006/relationships"><Relationship Id="rId3" Type="http://schemas.openxmlformats.org/officeDocument/2006/relationships/image" Target="../media/image330.png"/><Relationship Id="rId7" Type="http://schemas.openxmlformats.org/officeDocument/2006/relationships/image" Target="../media/image370.png"/><Relationship Id="rId2" Type="http://schemas.openxmlformats.org/officeDocument/2006/relationships/image" Target="../media/image124.png"/><Relationship Id="rId1" Type="http://schemas.openxmlformats.org/officeDocument/2006/relationships/slideLayout" Target="../slideLayouts/slideLayout6.xml"/><Relationship Id="rId6" Type="http://schemas.openxmlformats.org/officeDocument/2006/relationships/image" Target="../media/image360.png"/><Relationship Id="rId5" Type="http://schemas.openxmlformats.org/officeDocument/2006/relationships/image" Target="../media/image126.png"/><Relationship Id="rId4" Type="http://schemas.openxmlformats.org/officeDocument/2006/relationships/image" Target="../media/image125.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27.png"/><Relationship Id="rId1" Type="http://schemas.openxmlformats.org/officeDocument/2006/relationships/slideLayout" Target="../slideLayouts/slideLayout6.xml"/><Relationship Id="rId5" Type="http://schemas.openxmlformats.org/officeDocument/2006/relationships/image" Target="../media/image410.png"/><Relationship Id="rId4" Type="http://schemas.openxmlformats.org/officeDocument/2006/relationships/image" Target="../media/image12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image" Target="../media/image78.png"/><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80.png"/></Relationships>
</file>

<file path=ppt/slides/_rels/slide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9.png"/><Relationship Id="rId2" Type="http://schemas.openxmlformats.org/officeDocument/2006/relationships/image" Target="../media/image43.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51.png"/><Relationship Id="rId1" Type="http://schemas.openxmlformats.org/officeDocument/2006/relationships/slideLayout" Target="../slideLayouts/slideLayout6.xml"/><Relationship Id="rId6" Type="http://schemas.openxmlformats.org/officeDocument/2006/relationships/image" Target="../media/image11.emf"/><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60.png"/><Relationship Id="rId7"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5.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21.png"/><Relationship Id="rId7" Type="http://schemas.openxmlformats.org/officeDocument/2006/relationships/image" Target="../media/image75.png"/><Relationship Id="rId2" Type="http://schemas.openxmlformats.org/officeDocument/2006/relationships/image" Target="../media/image69.png"/><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image" Target="NULL"/><Relationship Id="rId1" Type="http://schemas.openxmlformats.org/officeDocument/2006/relationships/slideLayout" Target="../slideLayouts/slideLayout6.xml"/><Relationship Id="rId6" Type="http://schemas.openxmlformats.org/officeDocument/2006/relationships/image" Target="NULL"/><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90DC1-FD22-4F2D-E0C4-2B2A96B7A818}"/>
              </a:ext>
            </a:extLst>
          </p:cNvPr>
          <p:cNvSpPr>
            <a:spLocks noGrp="1"/>
          </p:cNvSpPr>
          <p:nvPr>
            <p:ph type="ctrTitle"/>
          </p:nvPr>
        </p:nvSpPr>
        <p:spPr/>
        <p:txBody>
          <a:bodyPr>
            <a:normAutofit fontScale="90000"/>
          </a:bodyPr>
          <a:lstStyle/>
          <a:p>
            <a:r>
              <a:rPr lang="en-US" dirty="0"/>
              <a:t>PHYS4260 Quantum Mechanics II</a:t>
            </a:r>
            <a:br>
              <a:rPr lang="en-US" dirty="0"/>
            </a:br>
            <a:r>
              <a:rPr lang="en-US" dirty="0"/>
              <a:t>Spring 2025</a:t>
            </a:r>
            <a:br>
              <a:rPr lang="en-US" dirty="0"/>
            </a:br>
            <a:endParaRPr lang="en-US" dirty="0"/>
          </a:p>
        </p:txBody>
      </p:sp>
      <p:sp>
        <p:nvSpPr>
          <p:cNvPr id="3" name="Subtitle 2">
            <a:extLst>
              <a:ext uri="{FF2B5EF4-FFF2-40B4-BE49-F238E27FC236}">
                <a16:creationId xmlns:a16="http://schemas.microsoft.com/office/drawing/2014/main" id="{C6165166-31DD-9AC8-B957-5FC5A0C85355}"/>
              </a:ext>
            </a:extLst>
          </p:cNvPr>
          <p:cNvSpPr>
            <a:spLocks noGrp="1"/>
          </p:cNvSpPr>
          <p:nvPr>
            <p:ph type="subTitle" idx="1"/>
          </p:nvPr>
        </p:nvSpPr>
        <p:spPr/>
        <p:txBody>
          <a:bodyPr>
            <a:normAutofit/>
          </a:bodyPr>
          <a:lstStyle/>
          <a:p>
            <a:r>
              <a:rPr lang="en-US" sz="4000" dirty="0"/>
              <a:t>Scattering Theory</a:t>
            </a:r>
          </a:p>
        </p:txBody>
      </p:sp>
    </p:spTree>
    <p:extLst>
      <p:ext uri="{BB962C8B-B14F-4D97-AF65-F5344CB8AC3E}">
        <p14:creationId xmlns:p14="http://schemas.microsoft.com/office/powerpoint/2010/main" val="22246920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53172F8-E966-0315-AE67-75CBCC4A5D79}"/>
                  </a:ext>
                </a:extLst>
              </p:cNvPr>
              <p:cNvSpPr txBox="1"/>
              <p:nvPr/>
            </p:nvSpPr>
            <p:spPr>
              <a:xfrm>
                <a:off x="266700" y="1039091"/>
                <a:ext cx="7164077" cy="369332"/>
              </a:xfrm>
              <a:prstGeom prst="rect">
                <a:avLst/>
              </a:prstGeom>
              <a:noFill/>
            </p:spPr>
            <p:txBody>
              <a:bodyPr wrap="none" rtlCol="0">
                <a:spAutoFit/>
              </a:bodyPr>
              <a:lstStyle/>
              <a:p>
                <a:r>
                  <a:rPr lang="en-US" sz="1800" dirty="0">
                    <a:effectLst/>
                    <a:latin typeface="ACaslonPro"/>
                  </a:rPr>
                  <a:t>If the potential is </a:t>
                </a:r>
                <a:r>
                  <a:rPr lang="en-US" sz="1800" i="1" dirty="0">
                    <a:effectLst/>
                    <a:latin typeface="ACaslonPro"/>
                  </a:rPr>
                  <a:t>not </a:t>
                </a:r>
                <a:r>
                  <a:rPr lang="en-US" sz="1800" dirty="0">
                    <a:effectLst/>
                    <a:latin typeface="ACaslonPro"/>
                  </a:rPr>
                  <a:t>zero, the wave function (for </a:t>
                </a:r>
                <a14:m>
                  <m:oMath xmlns:m="http://schemas.openxmlformats.org/officeDocument/2006/math">
                    <m:r>
                      <a:rPr lang="en-US" sz="1800" i="1" dirty="0" smtClean="0">
                        <a:effectLst/>
                        <a:latin typeface="Cambria Math" panose="02040503050406030204" pitchFamily="18" charset="0"/>
                      </a:rPr>
                      <m:t>𝑥</m:t>
                    </m:r>
                    <m:r>
                      <a:rPr lang="en-US" sz="1800" i="1" dirty="0" smtClean="0">
                        <a:effectLst/>
                        <a:latin typeface="Cambria Math" panose="02040503050406030204" pitchFamily="18" charset="0"/>
                      </a:rPr>
                      <m:t>&lt;−</m:t>
                    </m:r>
                    <m:r>
                      <a:rPr lang="en-US" sz="1800" i="1" dirty="0" smtClean="0">
                        <a:effectLst/>
                        <a:latin typeface="Cambria Math" panose="02040503050406030204" pitchFamily="18" charset="0"/>
                      </a:rPr>
                      <m:t>𝑎</m:t>
                    </m:r>
                  </m:oMath>
                </a14:m>
                <a:r>
                  <a:rPr lang="en-US" sz="1800" dirty="0">
                    <a:effectLst/>
                    <a:latin typeface="ACaslonPro"/>
                  </a:rPr>
                  <a:t>) </a:t>
                </a:r>
                <a:r>
                  <a:rPr lang="en-US" dirty="0"/>
                  <a:t>takes the form </a:t>
                </a:r>
                <a:r>
                  <a:rPr lang="en-US" sz="1800" dirty="0">
                    <a:effectLst/>
                    <a:latin typeface="ACaslonPro"/>
                  </a:rPr>
                  <a:t> </a:t>
                </a:r>
                <a:endParaRPr lang="en-US" dirty="0"/>
              </a:p>
            </p:txBody>
          </p:sp>
        </mc:Choice>
        <mc:Fallback xmlns="">
          <p:sp>
            <p:nvSpPr>
              <p:cNvPr id="3" name="TextBox 2">
                <a:extLst>
                  <a:ext uri="{FF2B5EF4-FFF2-40B4-BE49-F238E27FC236}">
                    <a16:creationId xmlns:a16="http://schemas.microsoft.com/office/drawing/2014/main" id="{F53172F8-E966-0315-AE67-75CBCC4A5D79}"/>
                  </a:ext>
                </a:extLst>
              </p:cNvPr>
              <p:cNvSpPr txBox="1">
                <a:spLocks noRot="1" noChangeAspect="1" noMove="1" noResize="1" noEditPoints="1" noAdjustHandles="1" noChangeArrowheads="1" noChangeShapeType="1" noTextEdit="1"/>
              </p:cNvSpPr>
              <p:nvPr/>
            </p:nvSpPr>
            <p:spPr>
              <a:xfrm>
                <a:off x="266700" y="1039091"/>
                <a:ext cx="7164077" cy="369332"/>
              </a:xfrm>
              <a:prstGeom prst="rect">
                <a:avLst/>
              </a:prstGeom>
              <a:blipFill>
                <a:blip r:embed="rId2"/>
                <a:stretch>
                  <a:fillRect l="-885" t="-6667" b="-26667"/>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F01A3559-A5DF-5088-1627-B6D07348796C}"/>
              </a:ext>
            </a:extLst>
          </p:cNvPr>
          <p:cNvSpPr txBox="1">
            <a:spLocks/>
          </p:cNvSpPr>
          <p:nvPr/>
        </p:nvSpPr>
        <p:spPr>
          <a:xfrm>
            <a:off x="2667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Phase Shifts</a:t>
            </a:r>
            <a:r>
              <a:rPr lang="en-US" dirty="0"/>
              <a:t> </a:t>
            </a:r>
          </a:p>
        </p:txBody>
      </p:sp>
      <p:pic>
        <p:nvPicPr>
          <p:cNvPr id="6" name="Picture 5" descr="A black text on a white background&#10;&#10;Description automatically generated">
            <a:extLst>
              <a:ext uri="{FF2B5EF4-FFF2-40B4-BE49-F238E27FC236}">
                <a16:creationId xmlns:a16="http://schemas.microsoft.com/office/drawing/2014/main" id="{179A9579-E07F-5639-D082-3361F720F035}"/>
              </a:ext>
            </a:extLst>
          </p:cNvPr>
          <p:cNvPicPr>
            <a:picLocks noChangeAspect="1"/>
          </p:cNvPicPr>
          <p:nvPr/>
        </p:nvPicPr>
        <p:blipFill>
          <a:blip r:embed="rId3"/>
          <a:stretch>
            <a:fillRect/>
          </a:stretch>
        </p:blipFill>
        <p:spPr>
          <a:xfrm>
            <a:off x="2638714" y="1532700"/>
            <a:ext cx="6245514" cy="83195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B640354-7B23-4BE9-934A-11221679FBAE}"/>
                  </a:ext>
                </a:extLst>
              </p:cNvPr>
              <p:cNvSpPr txBox="1"/>
              <p:nvPr/>
            </p:nvSpPr>
            <p:spPr>
              <a:xfrm>
                <a:off x="266699" y="2488931"/>
                <a:ext cx="11558155" cy="646331"/>
              </a:xfrm>
              <a:prstGeom prst="rect">
                <a:avLst/>
              </a:prstGeom>
              <a:noFill/>
            </p:spPr>
            <p:txBody>
              <a:bodyPr wrap="square">
                <a:spAutoFit/>
              </a:bodyPr>
              <a:lstStyle/>
              <a:p>
                <a:r>
                  <a:rPr lang="en-US" sz="1800" dirty="0">
                    <a:effectLst/>
                    <a:latin typeface="ACaslonPro"/>
                  </a:rPr>
                  <a:t>The whole theory of scattering reduces to the problem of calculating the </a:t>
                </a:r>
                <a:r>
                  <a:rPr lang="en-US" sz="1800" b="1" dirty="0">
                    <a:effectLst/>
                    <a:latin typeface="ACaslonPro"/>
                  </a:rPr>
                  <a:t>phase shift </a:t>
                </a:r>
                <a14:m>
                  <m:oMath xmlns:m="http://schemas.openxmlformats.org/officeDocument/2006/math">
                    <m:r>
                      <a:rPr lang="en-US" sz="1800" b="1" i="1" smtClean="0">
                        <a:effectLst/>
                        <a:latin typeface="Cambria Math" panose="02040503050406030204" pitchFamily="18" charset="0"/>
                        <a:ea typeface="Cambria Math" panose="02040503050406030204" pitchFamily="18" charset="0"/>
                      </a:rPr>
                      <m:t>𝜹</m:t>
                    </m:r>
                  </m:oMath>
                </a14:m>
                <a:r>
                  <a:rPr lang="en-US" sz="1800" b="1" dirty="0">
                    <a:effectLst/>
                    <a:latin typeface="ACaslonPro"/>
                  </a:rPr>
                  <a:t> </a:t>
                </a:r>
                <a:r>
                  <a:rPr lang="en-US" dirty="0"/>
                  <a:t>as a function of </a:t>
                </a:r>
                <a:r>
                  <a:rPr lang="en-US" i="1" dirty="0"/>
                  <a:t>k</a:t>
                </a:r>
                <a:r>
                  <a:rPr lang="en-US" dirty="0"/>
                  <a:t>, and hence of the energy </a:t>
                </a:r>
                <a:r>
                  <a:rPr lang="en-US" sz="1800" b="1" dirty="0">
                    <a:effectLst/>
                    <a:latin typeface="ACaslonPro"/>
                  </a:rPr>
                  <a:t> </a:t>
                </a:r>
                <a:endParaRPr lang="en-US" dirty="0"/>
              </a:p>
            </p:txBody>
          </p:sp>
        </mc:Choice>
        <mc:Fallback xmlns="">
          <p:sp>
            <p:nvSpPr>
              <p:cNvPr id="8" name="TextBox 7">
                <a:extLst>
                  <a:ext uri="{FF2B5EF4-FFF2-40B4-BE49-F238E27FC236}">
                    <a16:creationId xmlns:a16="http://schemas.microsoft.com/office/drawing/2014/main" id="{DB640354-7B23-4BE9-934A-11221679FBAE}"/>
                  </a:ext>
                </a:extLst>
              </p:cNvPr>
              <p:cNvSpPr txBox="1">
                <a:spLocks noRot="1" noChangeAspect="1" noMove="1" noResize="1" noEditPoints="1" noAdjustHandles="1" noChangeArrowheads="1" noChangeShapeType="1" noTextEdit="1"/>
              </p:cNvSpPr>
              <p:nvPr/>
            </p:nvSpPr>
            <p:spPr>
              <a:xfrm>
                <a:off x="266699" y="2488931"/>
                <a:ext cx="11558155" cy="646331"/>
              </a:xfrm>
              <a:prstGeom prst="rect">
                <a:avLst/>
              </a:prstGeom>
              <a:blipFill>
                <a:blip r:embed="rId4"/>
                <a:stretch>
                  <a:fillRect l="-549" t="-3846" r="-439" b="-13462"/>
                </a:stretch>
              </a:blipFill>
            </p:spPr>
            <p:txBody>
              <a:bodyPr/>
              <a:lstStyle/>
              <a:p>
                <a:r>
                  <a:rPr lang="en-US">
                    <a:noFill/>
                  </a:rPr>
                  <a:t> </a:t>
                </a:r>
              </a:p>
            </p:txBody>
          </p:sp>
        </mc:Fallback>
      </mc:AlternateContent>
      <p:pic>
        <p:nvPicPr>
          <p:cNvPr id="10" name="Picture 9" descr="A black text on a white background&#10;&#10;Description automatically generated">
            <a:extLst>
              <a:ext uri="{FF2B5EF4-FFF2-40B4-BE49-F238E27FC236}">
                <a16:creationId xmlns:a16="http://schemas.microsoft.com/office/drawing/2014/main" id="{FAAA37F2-5537-810D-5AC8-0D6C76A96E56}"/>
              </a:ext>
            </a:extLst>
          </p:cNvPr>
          <p:cNvPicPr>
            <a:picLocks noChangeAspect="1"/>
          </p:cNvPicPr>
          <p:nvPr/>
        </p:nvPicPr>
        <p:blipFill>
          <a:blip r:embed="rId5"/>
          <a:stretch>
            <a:fillRect/>
          </a:stretch>
        </p:blipFill>
        <p:spPr>
          <a:xfrm>
            <a:off x="5010726" y="2986489"/>
            <a:ext cx="2070100" cy="54610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F1D37F3-5F4C-7EF1-5BA3-45FF1464D72D}"/>
                  </a:ext>
                </a:extLst>
              </p:cNvPr>
              <p:cNvSpPr txBox="1"/>
              <p:nvPr/>
            </p:nvSpPr>
            <p:spPr>
              <a:xfrm>
                <a:off x="266699" y="3652299"/>
                <a:ext cx="11410303" cy="1477328"/>
              </a:xfrm>
              <a:prstGeom prst="rect">
                <a:avLst/>
              </a:prstGeom>
              <a:noFill/>
            </p:spPr>
            <p:txBody>
              <a:bodyPr wrap="none" rtlCol="0">
                <a:spAutoFit/>
              </a:bodyPr>
              <a:lstStyle/>
              <a:p>
                <a:r>
                  <a:rPr lang="en-US" sz="1800" dirty="0">
                    <a:effectLst/>
                    <a:latin typeface="ACaslonPro"/>
                  </a:rPr>
                  <a:t>for a specified potential. We do this, of course, by solving the </a:t>
                </a:r>
                <a:r>
                  <a:rPr lang="en-US" sz="1800" dirty="0" err="1">
                    <a:effectLst/>
                    <a:latin typeface="ACaslonPro"/>
                  </a:rPr>
                  <a:t>Schrödinger</a:t>
                </a:r>
                <a:r>
                  <a:rPr lang="en-US" sz="1800" dirty="0">
                    <a:effectLst/>
                    <a:latin typeface="ACaslonPro"/>
                  </a:rPr>
                  <a:t> equation in the scattering region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&lt;</m:t>
                    </m:r>
                    <m:r>
                      <a:rPr lang="en-US" i="1" dirty="0" smtClean="0">
                        <a:latin typeface="Cambria Math" panose="02040503050406030204" pitchFamily="18" charset="0"/>
                      </a:rPr>
                      <m:t>𝑥</m:t>
                    </m:r>
                    <m:r>
                      <a:rPr lang="en-US" i="1" dirty="0" smtClean="0">
                        <a:latin typeface="Cambria Math" panose="02040503050406030204" pitchFamily="18" charset="0"/>
                      </a:rPr>
                      <m:t>&lt;0</m:t>
                    </m:r>
                  </m:oMath>
                </a14:m>
                <a:endParaRPr lang="en-US" dirty="0"/>
              </a:p>
              <a:p>
                <a:r>
                  <a:rPr lang="en-US" sz="1800" dirty="0">
                    <a:effectLst/>
                    <a:latin typeface="ACaslonPro"/>
                  </a:rPr>
                  <a:t>and imposing appropriate boundary conditions. </a:t>
                </a:r>
              </a:p>
              <a:p>
                <a:endParaRPr lang="en-US" dirty="0">
                  <a:latin typeface="ACaslonPro"/>
                </a:endParaRPr>
              </a:p>
              <a:p>
                <a:r>
                  <a:rPr lang="en-US" sz="1800" dirty="0">
                    <a:effectLst/>
                    <a:latin typeface="ACaslonPro"/>
                  </a:rPr>
                  <a:t>The advantage of working with the phase shift (as opposed to the complex number </a:t>
                </a:r>
                <a:r>
                  <a:rPr lang="en-US" sz="1800" i="1" dirty="0">
                    <a:effectLst/>
                    <a:latin typeface="ACaslonPro"/>
                  </a:rPr>
                  <a:t>B</a:t>
                </a:r>
                <a:r>
                  <a:rPr lang="en-US" sz="1800" dirty="0">
                    <a:effectLst/>
                    <a:latin typeface="ACaslonPro"/>
                  </a:rPr>
                  <a:t>) is that it exploits the physics </a:t>
                </a:r>
              </a:p>
              <a:p>
                <a:r>
                  <a:rPr lang="en-US" sz="1800" dirty="0">
                    <a:effectLst/>
                    <a:latin typeface="ACaslonPro"/>
                  </a:rPr>
                  <a:t>to simplify the mathematics (trading a complex quantity—two real numbers—for a single real quantity). </a:t>
                </a:r>
                <a:endParaRPr lang="en-US" dirty="0"/>
              </a:p>
            </p:txBody>
          </p:sp>
        </mc:Choice>
        <mc:Fallback xmlns="">
          <p:sp>
            <p:nvSpPr>
              <p:cNvPr id="11" name="TextBox 10">
                <a:extLst>
                  <a:ext uri="{FF2B5EF4-FFF2-40B4-BE49-F238E27FC236}">
                    <a16:creationId xmlns:a16="http://schemas.microsoft.com/office/drawing/2014/main" id="{FF1D37F3-5F4C-7EF1-5BA3-45FF1464D72D}"/>
                  </a:ext>
                </a:extLst>
              </p:cNvPr>
              <p:cNvSpPr txBox="1">
                <a:spLocks noRot="1" noChangeAspect="1" noMove="1" noResize="1" noEditPoints="1" noAdjustHandles="1" noChangeArrowheads="1" noChangeShapeType="1" noTextEdit="1"/>
              </p:cNvSpPr>
              <p:nvPr/>
            </p:nvSpPr>
            <p:spPr>
              <a:xfrm>
                <a:off x="266699" y="3652299"/>
                <a:ext cx="11410303" cy="1477328"/>
              </a:xfrm>
              <a:prstGeom prst="rect">
                <a:avLst/>
              </a:prstGeom>
              <a:blipFill>
                <a:blip r:embed="rId6"/>
                <a:stretch>
                  <a:fillRect l="-556" t="-1709" b="-5983"/>
                </a:stretch>
              </a:blipFill>
            </p:spPr>
            <p:txBody>
              <a:bodyPr/>
              <a:lstStyle/>
              <a:p>
                <a:r>
                  <a:rPr lang="en-US">
                    <a:noFill/>
                  </a:rPr>
                  <a:t> </a:t>
                </a:r>
              </a:p>
            </p:txBody>
          </p:sp>
        </mc:Fallback>
      </mc:AlternateContent>
    </p:spTree>
    <p:extLst>
      <p:ext uri="{BB962C8B-B14F-4D97-AF65-F5344CB8AC3E}">
        <p14:creationId xmlns:p14="http://schemas.microsoft.com/office/powerpoint/2010/main" val="1198451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8A2F501-AEA4-9F0C-FD77-3C7383CD9F21}"/>
                  </a:ext>
                </a:extLst>
              </p:cNvPr>
              <p:cNvSpPr txBox="1"/>
              <p:nvPr/>
            </p:nvSpPr>
            <p:spPr>
              <a:xfrm>
                <a:off x="266700" y="1079609"/>
                <a:ext cx="11658600" cy="2049151"/>
              </a:xfrm>
              <a:prstGeom prst="rect">
                <a:avLst/>
              </a:prstGeom>
              <a:noFill/>
            </p:spPr>
            <p:txBody>
              <a:bodyPr wrap="square">
                <a:spAutoFit/>
              </a:bodyPr>
              <a:lstStyle/>
              <a:p>
                <a:r>
                  <a:rPr lang="en-US" sz="1800" dirty="0">
                    <a:effectLst/>
                    <a:latin typeface="ACaslonPro"/>
                  </a:rPr>
                  <a:t>Now let’s return to the three-dimensional case. The incident plane wave (</a:t>
                </a:r>
                <a14:m>
                  <m:oMath xmlns:m="http://schemas.openxmlformats.org/officeDocument/2006/math">
                    <m:r>
                      <a:rPr lang="en-US" sz="1800" b="0" i="1" smtClean="0">
                        <a:effectLst/>
                        <a:latin typeface="Cambria Math" panose="02040503050406030204" pitchFamily="18" charset="0"/>
                      </a:rPr>
                      <m:t>𝐴</m:t>
                    </m:r>
                    <m:sSup>
                      <m:sSupPr>
                        <m:ctrlPr>
                          <a:rPr lang="en-US" sz="1800" b="0" i="1" smtClean="0">
                            <a:effectLst/>
                            <a:latin typeface="Cambria Math" panose="02040503050406030204" pitchFamily="18" charset="0"/>
                          </a:rPr>
                        </m:ctrlPr>
                      </m:sSupPr>
                      <m:e>
                        <m:r>
                          <a:rPr lang="en-US" sz="1800" b="0" i="1" smtClean="0">
                            <a:effectLst/>
                            <a:latin typeface="Cambria Math" panose="02040503050406030204" pitchFamily="18" charset="0"/>
                          </a:rPr>
                          <m:t>𝑒</m:t>
                        </m:r>
                      </m:e>
                      <m:sup>
                        <m:r>
                          <a:rPr lang="en-US" sz="1800" b="0" i="1" smtClean="0">
                            <a:effectLst/>
                            <a:latin typeface="Cambria Math" panose="02040503050406030204" pitchFamily="18" charset="0"/>
                          </a:rPr>
                          <m:t>𝑖𝑘𝑧</m:t>
                        </m:r>
                      </m:sup>
                    </m:sSup>
                  </m:oMath>
                </a14:m>
                <a:r>
                  <a:rPr lang="en-US" sz="1800" dirty="0">
                    <a:effectLst/>
                    <a:latin typeface="ACaslonPro"/>
                  </a:rPr>
                  <a:t>) </a:t>
                </a:r>
                <a:r>
                  <a:rPr lang="en-US" dirty="0"/>
                  <a:t>carries no angular momentum in the </a:t>
                </a:r>
                <a:r>
                  <a:rPr lang="en-US" i="1" dirty="0"/>
                  <a:t>z </a:t>
                </a:r>
                <a:r>
                  <a:rPr lang="en-US" dirty="0"/>
                  <a:t>direction (Rayleigh’s formula contains no terms with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≠0</m:t>
                    </m:r>
                  </m:oMath>
                </a14:m>
                <a:r>
                  <a:rPr lang="en-US" dirty="0"/>
                  <a:t>), but it includes all values of the </a:t>
                </a:r>
                <a:r>
                  <a:rPr lang="en-US" i="1" dirty="0"/>
                  <a:t>total </a:t>
                </a:r>
                <a:r>
                  <a:rPr lang="en-US" dirty="0"/>
                  <a:t>angular momentum </a:t>
                </a:r>
              </a:p>
              <a:p>
                <a14:m>
                  <m:oMath xmlns:m="http://schemas.openxmlformats.org/officeDocument/2006/math">
                    <m:r>
                      <a:rPr lang="en-US" i="1" dirty="0" smtClean="0">
                        <a:latin typeface="Cambria Math" panose="02040503050406030204" pitchFamily="18" charset="0"/>
                      </a:rPr>
                      <m:t>𝑙</m:t>
                    </m:r>
                    <m:r>
                      <a:rPr lang="en-US" i="1" dirty="0" smtClean="0">
                        <a:latin typeface="Cambria Math" panose="02040503050406030204" pitchFamily="18" charset="0"/>
                      </a:rPr>
                      <m:t>=0,1,2,…</m:t>
                    </m:r>
                  </m:oMath>
                </a14:m>
                <a:r>
                  <a:rPr lang="en-US" dirty="0"/>
                  <a:t> Because angular momentum is conserved (by a spherically symmetric potential), each </a:t>
                </a:r>
                <a:r>
                  <a:rPr lang="en-US" b="1" dirty="0"/>
                  <a:t>partial wave </a:t>
                </a:r>
                <a:r>
                  <a:rPr lang="en-US" dirty="0"/>
                  <a:t>(labelled by a particular </a:t>
                </a:r>
                <a14:m>
                  <m:oMath xmlns:m="http://schemas.openxmlformats.org/officeDocument/2006/math">
                    <m:r>
                      <a:rPr lang="en-US" i="1" dirty="0">
                        <a:latin typeface="Cambria Math" panose="02040503050406030204" pitchFamily="18" charset="0"/>
                      </a:rPr>
                      <m:t>𝑙</m:t>
                    </m:r>
                  </m:oMath>
                </a14:m>
                <a:r>
                  <a:rPr lang="en-US" dirty="0"/>
                  <a:t> ) scatters independently, with (again) no change in amplitude (we are </a:t>
                </a:r>
                <a:r>
                  <a:rPr lang="en-US" i="1" dirty="0"/>
                  <a:t>now </a:t>
                </a:r>
                <a:r>
                  <a:rPr lang="en-US" dirty="0"/>
                  <a:t>talking about “amplitude” in the original sense, e.g., the height of a sinusoidal wave) —only in phase. </a:t>
                </a:r>
              </a:p>
              <a:p>
                <a:endParaRPr lang="en-US" dirty="0"/>
              </a:p>
              <a:p>
                <a:r>
                  <a:rPr lang="en-US" sz="1800" dirty="0">
                    <a:effectLst/>
                    <a:latin typeface="ACaslonPro"/>
                  </a:rPr>
                  <a:t>If there is no potential at all, then </a:t>
                </a:r>
                <a14:m>
                  <m:oMath xmlns:m="http://schemas.openxmlformats.org/officeDocument/2006/math">
                    <m:r>
                      <a:rPr lang="en-US" sz="1800" i="1" smtClean="0">
                        <a:effectLst/>
                        <a:latin typeface="Cambria Math" panose="02040503050406030204" pitchFamily="18" charset="0"/>
                        <a:ea typeface="Cambria Math" panose="02040503050406030204" pitchFamily="18" charset="0"/>
                      </a:rPr>
                      <m:t>𝜓</m:t>
                    </m:r>
                    <m:r>
                      <a:rPr lang="en-US" sz="1800" b="0" i="1" smtClean="0">
                        <a:effectLst/>
                        <a:latin typeface="Cambria Math" panose="02040503050406030204" pitchFamily="18" charset="0"/>
                        <a:ea typeface="Cambria Math" panose="02040503050406030204" pitchFamily="18" charset="0"/>
                      </a:rPr>
                      <m:t>=</m:t>
                    </m:r>
                    <m:r>
                      <a:rPr lang="en-US" sz="1800" b="0" i="1" smtClean="0">
                        <a:effectLst/>
                        <a:latin typeface="Cambria Math" panose="02040503050406030204" pitchFamily="18" charset="0"/>
                        <a:ea typeface="Cambria Math" panose="02040503050406030204" pitchFamily="18" charset="0"/>
                      </a:rPr>
                      <m:t>𝐴</m:t>
                    </m:r>
                    <m:sSup>
                      <m:sSupPr>
                        <m:ctrlPr>
                          <a:rPr lang="en-US" sz="1800" b="0" i="1" smtClean="0">
                            <a:effectLst/>
                            <a:latin typeface="Cambria Math" panose="02040503050406030204" pitchFamily="18" charset="0"/>
                            <a:ea typeface="Cambria Math" panose="02040503050406030204" pitchFamily="18" charset="0"/>
                          </a:rPr>
                        </m:ctrlPr>
                      </m:sSupPr>
                      <m:e>
                        <m:r>
                          <a:rPr lang="en-US" sz="1800" b="0" i="1" smtClean="0">
                            <a:effectLst/>
                            <a:latin typeface="Cambria Math" panose="02040503050406030204" pitchFamily="18" charset="0"/>
                            <a:ea typeface="Cambria Math" panose="02040503050406030204" pitchFamily="18" charset="0"/>
                          </a:rPr>
                          <m:t>𝑒</m:t>
                        </m:r>
                      </m:e>
                      <m:sup>
                        <m:r>
                          <a:rPr lang="en-US" sz="1800" b="0" i="1" smtClean="0">
                            <a:effectLst/>
                            <a:latin typeface="Cambria Math" panose="02040503050406030204" pitchFamily="18" charset="0"/>
                            <a:ea typeface="Cambria Math" panose="02040503050406030204" pitchFamily="18" charset="0"/>
                          </a:rPr>
                          <m:t>𝑖𝑘𝑧</m:t>
                        </m:r>
                      </m:sup>
                    </m:sSup>
                  </m:oMath>
                </a14:m>
                <a:r>
                  <a:rPr lang="en-US" sz="1800" dirty="0">
                    <a:effectLst/>
                    <a:latin typeface="ACaslonPro"/>
                  </a:rPr>
                  <a:t> </a:t>
                </a:r>
                <a:r>
                  <a:rPr lang="en-US" dirty="0"/>
                  <a:t>and the </a:t>
                </a:r>
                <a14:m>
                  <m:oMath xmlns:m="http://schemas.openxmlformats.org/officeDocument/2006/math">
                    <m:r>
                      <a:rPr lang="en-US" i="1" dirty="0" smtClean="0">
                        <a:latin typeface="Cambria Math" panose="02040503050406030204" pitchFamily="18" charset="0"/>
                      </a:rPr>
                      <m:t>𝑙</m:t>
                    </m:r>
                  </m:oMath>
                </a14:m>
                <a:r>
                  <a:rPr lang="en-US" dirty="0"/>
                  <a:t>-</a:t>
                </a:r>
                <a:r>
                  <a:rPr lang="en-US" dirty="0" err="1"/>
                  <a:t>th</a:t>
                </a:r>
                <a:r>
                  <a:rPr lang="en-US" sz="1800" dirty="0">
                    <a:effectLst/>
                    <a:latin typeface="ACaslonPro"/>
                  </a:rPr>
                  <a:t> partial </a:t>
                </a:r>
                <a:r>
                  <a:rPr lang="en-US" dirty="0"/>
                  <a:t>wave is  </a:t>
                </a:r>
              </a:p>
            </p:txBody>
          </p:sp>
        </mc:Choice>
        <mc:Fallback xmlns="">
          <p:sp>
            <p:nvSpPr>
              <p:cNvPr id="4" name="TextBox 3">
                <a:extLst>
                  <a:ext uri="{FF2B5EF4-FFF2-40B4-BE49-F238E27FC236}">
                    <a16:creationId xmlns:a16="http://schemas.microsoft.com/office/drawing/2014/main" id="{08A2F501-AEA4-9F0C-FD77-3C7383CD9F21}"/>
                  </a:ext>
                </a:extLst>
              </p:cNvPr>
              <p:cNvSpPr txBox="1">
                <a:spLocks noRot="1" noChangeAspect="1" noMove="1" noResize="1" noEditPoints="1" noAdjustHandles="1" noChangeArrowheads="1" noChangeShapeType="1" noTextEdit="1"/>
              </p:cNvSpPr>
              <p:nvPr/>
            </p:nvSpPr>
            <p:spPr>
              <a:xfrm>
                <a:off x="266700" y="1079609"/>
                <a:ext cx="11658600" cy="2049151"/>
              </a:xfrm>
              <a:prstGeom prst="rect">
                <a:avLst/>
              </a:prstGeom>
              <a:blipFill>
                <a:blip r:embed="rId2"/>
                <a:stretch>
                  <a:fillRect l="-545" r="-980" b="-3681"/>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17AA9D3F-DDFF-11B6-91C5-85600EFC170D}"/>
              </a:ext>
            </a:extLst>
          </p:cNvPr>
          <p:cNvSpPr txBox="1">
            <a:spLocks/>
          </p:cNvSpPr>
          <p:nvPr/>
        </p:nvSpPr>
        <p:spPr>
          <a:xfrm>
            <a:off x="2667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Phase Shifts</a:t>
            </a:r>
            <a:r>
              <a:rPr lang="en-US" dirty="0"/>
              <a:t> </a:t>
            </a:r>
          </a:p>
        </p:txBody>
      </p:sp>
      <p:pic>
        <p:nvPicPr>
          <p:cNvPr id="7" name="Picture 6" descr="A math equation with numbers&#10;&#10;Description automatically generated with medium confidence">
            <a:extLst>
              <a:ext uri="{FF2B5EF4-FFF2-40B4-BE49-F238E27FC236}">
                <a16:creationId xmlns:a16="http://schemas.microsoft.com/office/drawing/2014/main" id="{A5E5B23E-334D-0489-CA2A-196158B80D17}"/>
              </a:ext>
            </a:extLst>
          </p:cNvPr>
          <p:cNvPicPr>
            <a:picLocks noChangeAspect="1"/>
          </p:cNvPicPr>
          <p:nvPr/>
        </p:nvPicPr>
        <p:blipFill>
          <a:blip r:embed="rId3"/>
          <a:stretch>
            <a:fillRect/>
          </a:stretch>
        </p:blipFill>
        <p:spPr>
          <a:xfrm>
            <a:off x="266700" y="3128760"/>
            <a:ext cx="4256232" cy="921052"/>
          </a:xfrm>
          <a:prstGeom prst="rect">
            <a:avLst/>
          </a:prstGeom>
        </p:spPr>
      </p:pic>
      <p:sp>
        <p:nvSpPr>
          <p:cNvPr id="8" name="Right Arrow 7">
            <a:extLst>
              <a:ext uri="{FF2B5EF4-FFF2-40B4-BE49-F238E27FC236}">
                <a16:creationId xmlns:a16="http://schemas.microsoft.com/office/drawing/2014/main" id="{406B1867-A60F-0A70-366B-AFFBE1D4901A}"/>
              </a:ext>
            </a:extLst>
          </p:cNvPr>
          <p:cNvSpPr/>
          <p:nvPr/>
        </p:nvSpPr>
        <p:spPr>
          <a:xfrm>
            <a:off x="4736811" y="3380153"/>
            <a:ext cx="464127" cy="4468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55738E2-0C30-2F61-D19F-22B720FB6EF8}"/>
              </a:ext>
            </a:extLst>
          </p:cNvPr>
          <p:cNvPicPr>
            <a:picLocks noChangeAspect="1"/>
          </p:cNvPicPr>
          <p:nvPr/>
        </p:nvPicPr>
        <p:blipFill>
          <a:blip r:embed="rId4"/>
          <a:stretch>
            <a:fillRect/>
          </a:stretch>
        </p:blipFill>
        <p:spPr>
          <a:xfrm>
            <a:off x="5414818" y="3285451"/>
            <a:ext cx="6056746" cy="607667"/>
          </a:xfrm>
          <a:prstGeom prst="rect">
            <a:avLst/>
          </a:prstGeom>
        </p:spPr>
      </p:pic>
      <p:pic>
        <p:nvPicPr>
          <p:cNvPr id="12" name="Picture 11">
            <a:extLst>
              <a:ext uri="{FF2B5EF4-FFF2-40B4-BE49-F238E27FC236}">
                <a16:creationId xmlns:a16="http://schemas.microsoft.com/office/drawing/2014/main" id="{A6098FF8-16B4-AC4A-26E1-5E8A76E3A7CA}"/>
              </a:ext>
            </a:extLst>
          </p:cNvPr>
          <p:cNvPicPr>
            <a:picLocks noChangeAspect="1"/>
          </p:cNvPicPr>
          <p:nvPr/>
        </p:nvPicPr>
        <p:blipFill>
          <a:blip r:embed="rId5"/>
          <a:stretch>
            <a:fillRect/>
          </a:stretch>
        </p:blipFill>
        <p:spPr>
          <a:xfrm>
            <a:off x="1274618" y="4261683"/>
            <a:ext cx="5846443" cy="485647"/>
          </a:xfrm>
          <a:prstGeom prst="rect">
            <a:avLst/>
          </a:prstGeom>
        </p:spPr>
      </p:pic>
      <p:sp>
        <p:nvSpPr>
          <p:cNvPr id="13" name="TextBox 12">
            <a:extLst>
              <a:ext uri="{FF2B5EF4-FFF2-40B4-BE49-F238E27FC236}">
                <a16:creationId xmlns:a16="http://schemas.microsoft.com/office/drawing/2014/main" id="{DB71B2A4-81BB-061A-516B-9207ED225B70}"/>
              </a:ext>
            </a:extLst>
          </p:cNvPr>
          <p:cNvSpPr txBox="1"/>
          <p:nvPr/>
        </p:nvSpPr>
        <p:spPr>
          <a:xfrm>
            <a:off x="266700" y="4274925"/>
            <a:ext cx="1015021" cy="369332"/>
          </a:xfrm>
          <a:prstGeom prst="rect">
            <a:avLst/>
          </a:prstGeom>
          <a:noFill/>
        </p:spPr>
        <p:txBody>
          <a:bodyPr wrap="none" rtlCol="0">
            <a:spAutoFit/>
          </a:bodyPr>
          <a:lstStyle/>
          <a:p>
            <a:r>
              <a:rPr lang="en-US" dirty="0"/>
              <a:t>But from</a:t>
            </a:r>
          </a:p>
        </p:txBody>
      </p:sp>
      <p:pic>
        <p:nvPicPr>
          <p:cNvPr id="15" name="Picture 14">
            <a:extLst>
              <a:ext uri="{FF2B5EF4-FFF2-40B4-BE49-F238E27FC236}">
                <a16:creationId xmlns:a16="http://schemas.microsoft.com/office/drawing/2014/main" id="{DEA0FA09-F8C9-ADE1-D185-15F04B4FB512}"/>
              </a:ext>
            </a:extLst>
          </p:cNvPr>
          <p:cNvPicPr>
            <a:picLocks noChangeAspect="1"/>
          </p:cNvPicPr>
          <p:nvPr/>
        </p:nvPicPr>
        <p:blipFill>
          <a:blip r:embed="rId6"/>
          <a:stretch>
            <a:fillRect/>
          </a:stretch>
        </p:blipFill>
        <p:spPr>
          <a:xfrm>
            <a:off x="1849493" y="5107718"/>
            <a:ext cx="7772400" cy="788238"/>
          </a:xfrm>
          <a:prstGeom prst="rect">
            <a:avLst/>
          </a:prstGeom>
        </p:spPr>
      </p:pic>
      <p:sp>
        <p:nvSpPr>
          <p:cNvPr id="19" name="TextBox 18">
            <a:extLst>
              <a:ext uri="{FF2B5EF4-FFF2-40B4-BE49-F238E27FC236}">
                <a16:creationId xmlns:a16="http://schemas.microsoft.com/office/drawing/2014/main" id="{D3CB1952-DB77-5115-A63F-59F2D579EEA9}"/>
              </a:ext>
            </a:extLst>
          </p:cNvPr>
          <p:cNvSpPr txBox="1"/>
          <p:nvPr/>
        </p:nvSpPr>
        <p:spPr>
          <a:xfrm>
            <a:off x="7147616" y="4315752"/>
            <a:ext cx="1401346" cy="369332"/>
          </a:xfrm>
          <a:prstGeom prst="rect">
            <a:avLst/>
          </a:prstGeom>
          <a:noFill/>
        </p:spPr>
        <p:txBody>
          <a:bodyPr wrap="none" rtlCol="0">
            <a:spAutoFit/>
          </a:bodyPr>
          <a:lstStyle/>
          <a:p>
            <a:r>
              <a:rPr lang="en-US" dirty="0"/>
              <a:t>we have that</a:t>
            </a:r>
          </a:p>
        </p:txBody>
      </p:sp>
    </p:spTree>
    <p:extLst>
      <p:ext uri="{BB962C8B-B14F-4D97-AF65-F5344CB8AC3E}">
        <p14:creationId xmlns:p14="http://schemas.microsoft.com/office/powerpoint/2010/main" val="708988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F3E0252-4BEF-1B04-D825-91AD1856A21D}"/>
              </a:ext>
            </a:extLst>
          </p:cNvPr>
          <p:cNvSpPr txBox="1">
            <a:spLocks/>
          </p:cNvSpPr>
          <p:nvPr/>
        </p:nvSpPr>
        <p:spPr>
          <a:xfrm>
            <a:off x="2667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Phase Shifts</a:t>
            </a:r>
            <a:r>
              <a:rPr lang="en-US" dirty="0"/>
              <a:t> </a:t>
            </a:r>
          </a:p>
        </p:txBody>
      </p:sp>
      <p:pic>
        <p:nvPicPr>
          <p:cNvPr id="4" name="Picture 3">
            <a:extLst>
              <a:ext uri="{FF2B5EF4-FFF2-40B4-BE49-F238E27FC236}">
                <a16:creationId xmlns:a16="http://schemas.microsoft.com/office/drawing/2014/main" id="{AB1E07DA-D99A-24F5-E232-D59767E59CD7}"/>
              </a:ext>
            </a:extLst>
          </p:cNvPr>
          <p:cNvPicPr>
            <a:picLocks noChangeAspect="1"/>
          </p:cNvPicPr>
          <p:nvPr/>
        </p:nvPicPr>
        <p:blipFill>
          <a:blip r:embed="rId2"/>
          <a:stretch>
            <a:fillRect/>
          </a:stretch>
        </p:blipFill>
        <p:spPr>
          <a:xfrm>
            <a:off x="2339187" y="1368881"/>
            <a:ext cx="7135580" cy="783515"/>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5731822-1D48-8051-44CF-D20249DD157F}"/>
                  </a:ext>
                </a:extLst>
              </p:cNvPr>
              <p:cNvSpPr txBox="1"/>
              <p:nvPr/>
            </p:nvSpPr>
            <p:spPr>
              <a:xfrm>
                <a:off x="266700" y="1023099"/>
                <a:ext cx="6181757" cy="369332"/>
              </a:xfrm>
              <a:prstGeom prst="rect">
                <a:avLst/>
              </a:prstGeom>
              <a:noFill/>
            </p:spPr>
            <p:txBody>
              <a:bodyPr wrap="none" rtlCol="0">
                <a:spAutoFit/>
              </a:bodyPr>
              <a:lstStyle/>
              <a:p>
                <a:r>
                  <a:rPr lang="en-US" dirty="0"/>
                  <a:t>Therefore, at large </a:t>
                </a:r>
                <a14:m>
                  <m:oMath xmlns:m="http://schemas.openxmlformats.org/officeDocument/2006/math">
                    <m:r>
                      <a:rPr lang="en-US" i="1" dirty="0" smtClean="0">
                        <a:latin typeface="Cambria Math" panose="02040503050406030204" pitchFamily="18" charset="0"/>
                      </a:rPr>
                      <m:t>𝑟</m:t>
                    </m:r>
                  </m:oMath>
                </a14:m>
                <a:r>
                  <a:rPr lang="en-US" dirty="0"/>
                  <a:t> (we are back to spherical coordinates here)</a:t>
                </a:r>
              </a:p>
            </p:txBody>
          </p:sp>
        </mc:Choice>
        <mc:Fallback xmlns="">
          <p:sp>
            <p:nvSpPr>
              <p:cNvPr id="5" name="TextBox 4">
                <a:extLst>
                  <a:ext uri="{FF2B5EF4-FFF2-40B4-BE49-F238E27FC236}">
                    <a16:creationId xmlns:a16="http://schemas.microsoft.com/office/drawing/2014/main" id="{05731822-1D48-8051-44CF-D20249DD157F}"/>
                  </a:ext>
                </a:extLst>
              </p:cNvPr>
              <p:cNvSpPr txBox="1">
                <a:spLocks noRot="1" noChangeAspect="1" noMove="1" noResize="1" noEditPoints="1" noAdjustHandles="1" noChangeArrowheads="1" noChangeShapeType="1" noTextEdit="1"/>
              </p:cNvSpPr>
              <p:nvPr/>
            </p:nvSpPr>
            <p:spPr>
              <a:xfrm>
                <a:off x="266700" y="1023099"/>
                <a:ext cx="6181757" cy="369332"/>
              </a:xfrm>
              <a:prstGeom prst="rect">
                <a:avLst/>
              </a:prstGeom>
              <a:blipFill>
                <a:blip r:embed="rId3"/>
                <a:stretch>
                  <a:fillRect l="-1027" t="-6667" b="-26667"/>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D8AB761-FB5E-46EA-8DE7-C50AAD756136}"/>
              </a:ext>
            </a:extLst>
          </p:cNvPr>
          <p:cNvSpPr txBox="1"/>
          <p:nvPr/>
        </p:nvSpPr>
        <p:spPr>
          <a:xfrm>
            <a:off x="266699" y="2262583"/>
            <a:ext cx="11558155" cy="923330"/>
          </a:xfrm>
          <a:prstGeom prst="rect">
            <a:avLst/>
          </a:prstGeom>
          <a:noFill/>
        </p:spPr>
        <p:txBody>
          <a:bodyPr wrap="square">
            <a:spAutoFit/>
          </a:bodyPr>
          <a:lstStyle/>
          <a:p>
            <a:r>
              <a:rPr lang="en-US" sz="1800" dirty="0">
                <a:effectLst/>
                <a:highlight>
                  <a:srgbClr val="FFFF00"/>
                </a:highlight>
                <a:latin typeface="ACaslonPro"/>
              </a:rPr>
              <a:t>The second term inside the square brackets represents an incoming spherical wave; it comes from the incident plane wave</a:t>
            </a:r>
            <a:r>
              <a:rPr lang="en-US" dirty="0">
                <a:highlight>
                  <a:srgbClr val="FFFF00"/>
                </a:highlight>
                <a:latin typeface="ACaslonPro"/>
              </a:rPr>
              <a:t> </a:t>
            </a:r>
            <a:r>
              <a:rPr lang="en-US" sz="1800" dirty="0">
                <a:effectLst/>
                <a:highlight>
                  <a:srgbClr val="FFFF00"/>
                </a:highlight>
                <a:latin typeface="ACaslonPro"/>
              </a:rPr>
              <a:t>and is unchanged when we now introduce a potential. The first term is the outgoing wave; it picks up a phase shift (due to the scattering potential</a:t>
            </a:r>
            <a:r>
              <a:rPr lang="en-US" sz="1800" dirty="0">
                <a:effectLst/>
                <a:latin typeface="ACaslonPro"/>
              </a:rPr>
              <a:t>): </a:t>
            </a:r>
            <a:endParaRPr lang="en-US" dirty="0"/>
          </a:p>
        </p:txBody>
      </p:sp>
      <p:pic>
        <p:nvPicPr>
          <p:cNvPr id="9" name="Picture 8">
            <a:extLst>
              <a:ext uri="{FF2B5EF4-FFF2-40B4-BE49-F238E27FC236}">
                <a16:creationId xmlns:a16="http://schemas.microsoft.com/office/drawing/2014/main" id="{17F3434E-012D-2797-86D4-BF12D0E3957B}"/>
              </a:ext>
            </a:extLst>
          </p:cNvPr>
          <p:cNvPicPr>
            <a:picLocks noChangeAspect="1"/>
          </p:cNvPicPr>
          <p:nvPr/>
        </p:nvPicPr>
        <p:blipFill>
          <a:blip r:embed="rId4"/>
          <a:stretch>
            <a:fillRect/>
          </a:stretch>
        </p:blipFill>
        <p:spPr>
          <a:xfrm>
            <a:off x="1909041" y="3185913"/>
            <a:ext cx="7772400" cy="887734"/>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11CE8F5-8F00-5EE5-E7DB-C5E8731B1D1F}"/>
                  </a:ext>
                </a:extLst>
              </p:cNvPr>
              <p:cNvSpPr txBox="1"/>
              <p:nvPr/>
            </p:nvSpPr>
            <p:spPr>
              <a:xfrm>
                <a:off x="266699" y="4166652"/>
                <a:ext cx="11765974" cy="2455416"/>
              </a:xfrm>
              <a:prstGeom prst="rect">
                <a:avLst/>
              </a:prstGeom>
              <a:noFill/>
            </p:spPr>
            <p:txBody>
              <a:bodyPr wrap="square">
                <a:spAutoFit/>
              </a:bodyPr>
              <a:lstStyle/>
              <a:p>
                <a:r>
                  <a:rPr lang="en-US" sz="1800" dirty="0">
                    <a:effectLst/>
                    <a:latin typeface="ACaslonPro"/>
                  </a:rPr>
                  <a:t>We can think of it as a converging spherical wave (the </a:t>
                </a:r>
                <a14:m>
                  <m:oMath xmlns:m="http://schemas.openxmlformats.org/officeDocument/2006/math">
                    <m:sSup>
                      <m:sSupPr>
                        <m:ctrlPr>
                          <a:rPr lang="en-US" sz="1800" i="1" smtClean="0">
                            <a:effectLst/>
                            <a:latin typeface="Cambria Math" panose="02040503050406030204" pitchFamily="18" charset="0"/>
                          </a:rPr>
                        </m:ctrlPr>
                      </m:sSupPr>
                      <m:e>
                        <m:r>
                          <a:rPr lang="en-US" sz="1800" i="1" smtClean="0">
                            <a:effectLst/>
                            <a:latin typeface="Cambria Math" panose="02040503050406030204" pitchFamily="18" charset="0"/>
                          </a:rPr>
                          <m:t>𝑒</m:t>
                        </m:r>
                      </m:e>
                      <m:sup>
                        <m:r>
                          <a:rPr lang="en-US" sz="1800" i="1" smtClean="0">
                            <a:effectLst/>
                            <a:latin typeface="Cambria Math" panose="02040503050406030204" pitchFamily="18" charset="0"/>
                          </a:rPr>
                          <m:t>−</m:t>
                        </m:r>
                        <m:r>
                          <a:rPr lang="en-US" sz="1800" i="1" smtClean="0">
                            <a:effectLst/>
                            <a:latin typeface="Cambria Math" panose="02040503050406030204" pitchFamily="18" charset="0"/>
                          </a:rPr>
                          <m:t>𝑖𝑘𝑟</m:t>
                        </m:r>
                      </m:sup>
                    </m:sSup>
                  </m:oMath>
                </a14:m>
                <a:r>
                  <a:rPr lang="en-US" dirty="0"/>
                  <a:t> term, due exclusively to the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𝑙</m:t>
                        </m:r>
                      </m:sub>
                      <m:sup>
                        <m:r>
                          <a:rPr lang="en-US" b="0" i="1" smtClean="0">
                            <a:latin typeface="Cambria Math" panose="02040503050406030204" pitchFamily="18" charset="0"/>
                          </a:rPr>
                          <m:t>(2)</m:t>
                        </m:r>
                      </m:sup>
                    </m:sSubSup>
                  </m:oMath>
                </a14:m>
                <a:r>
                  <a:rPr lang="en-US" dirty="0"/>
                  <a:t> component in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𝑖𝑘𝑧</m:t>
                        </m:r>
                      </m:sup>
                    </m:sSup>
                  </m:oMath>
                </a14:m>
                <a:r>
                  <a:rPr lang="en-US" dirty="0"/>
                  <a:t>) which is phase shifted an amount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𝑙</m:t>
                        </m:r>
                      </m:sub>
                    </m:sSub>
                  </m:oMath>
                </a14:m>
                <a:r>
                  <a:rPr lang="en-US" dirty="0"/>
                  <a:t> on the way in, and again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r>
                          <a:rPr lang="en-US" i="1">
                            <a:latin typeface="Cambria Math" panose="02040503050406030204" pitchFamily="18" charset="0"/>
                          </a:rPr>
                          <m:t>𝑙</m:t>
                        </m:r>
                      </m:sub>
                    </m:sSub>
                  </m:oMath>
                </a14:m>
                <a:r>
                  <a:rPr lang="en-US" dirty="0"/>
                  <a:t> on the way out (hence the factor of 2), emerging as an outgoing spherical wave (the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𝑖𝑘𝑟</m:t>
                        </m:r>
                      </m:sup>
                    </m:sSup>
                  </m:oMath>
                </a14:m>
                <a:r>
                  <a:rPr lang="en-US" dirty="0"/>
                  <a:t> term due to the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𝑙</m:t>
                        </m:r>
                      </m:sub>
                      <m:sup>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sup>
                    </m:sSubSup>
                  </m:oMath>
                </a14:m>
                <a:r>
                  <a:rPr lang="en-US" dirty="0"/>
                  <a:t> part of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𝑖𝑘𝑧</m:t>
                        </m:r>
                      </m:sup>
                    </m:sSup>
                  </m:oMath>
                </a14:m>
                <a:r>
                  <a:rPr lang="en-US" dirty="0"/>
                  <a:t> plus the scattered wave). </a:t>
                </a:r>
              </a:p>
              <a:p>
                <a:endParaRPr lang="en-US" dirty="0"/>
              </a:p>
              <a:p>
                <a:r>
                  <a:rPr lang="en-US" sz="1800" dirty="0">
                    <a:effectLst/>
                    <a:latin typeface="ACaslonPro"/>
                  </a:rPr>
                  <a:t>We have previously expressed the whole theory in terms of the partial wave amplitudes </a:t>
                </a:r>
                <a14:m>
                  <m:oMath xmlns:m="http://schemas.openxmlformats.org/officeDocument/2006/math">
                    <m:sSub>
                      <m:sSubPr>
                        <m:ctrlPr>
                          <a:rPr lang="en-US" sz="1800" i="1" smtClean="0">
                            <a:effectLst/>
                            <a:latin typeface="Cambria Math" panose="02040503050406030204" pitchFamily="18" charset="0"/>
                          </a:rPr>
                        </m:ctrlPr>
                      </m:sSubPr>
                      <m:e>
                        <m:r>
                          <a:rPr lang="en-US" sz="1800" b="0" i="1" smtClean="0">
                            <a:effectLst/>
                            <a:latin typeface="Cambria Math" panose="02040503050406030204" pitchFamily="18" charset="0"/>
                          </a:rPr>
                          <m:t>𝑎</m:t>
                        </m:r>
                      </m:e>
                      <m:sub>
                        <m:r>
                          <a:rPr lang="en-US" sz="1800" b="0" i="1" smtClean="0">
                            <a:effectLst/>
                            <a:latin typeface="Cambria Math" panose="02040503050406030204" pitchFamily="18" charset="0"/>
                          </a:rPr>
                          <m:t>𝑙</m:t>
                        </m:r>
                      </m:sub>
                    </m:sSub>
                  </m:oMath>
                </a14:m>
                <a:r>
                  <a:rPr lang="en-US" dirty="0"/>
                  <a:t> now we have formulated it in terms of the phase shifts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r>
                          <a:rPr lang="en-US" i="1">
                            <a:latin typeface="Cambria Math" panose="02040503050406030204" pitchFamily="18" charset="0"/>
                          </a:rPr>
                          <m:t>𝑙</m:t>
                        </m:r>
                      </m:sub>
                    </m:sSub>
                  </m:oMath>
                </a14:m>
                <a:r>
                  <a:rPr lang="en-US" dirty="0"/>
                  <a:t>.</a:t>
                </a:r>
              </a:p>
              <a:p>
                <a:endParaRPr lang="en-US" dirty="0"/>
              </a:p>
              <a:p>
                <a:r>
                  <a:rPr lang="en-US" sz="1800" dirty="0">
                    <a:effectLst/>
                    <a:latin typeface="ACaslonPro"/>
                  </a:rPr>
                  <a:t>Therefore, there must be a connection between the two! </a:t>
                </a:r>
                <a:endParaRPr lang="en-US" dirty="0"/>
              </a:p>
            </p:txBody>
          </p:sp>
        </mc:Choice>
        <mc:Fallback xmlns="">
          <p:sp>
            <p:nvSpPr>
              <p:cNvPr id="11" name="TextBox 10">
                <a:extLst>
                  <a:ext uri="{FF2B5EF4-FFF2-40B4-BE49-F238E27FC236}">
                    <a16:creationId xmlns:a16="http://schemas.microsoft.com/office/drawing/2014/main" id="{C11CE8F5-8F00-5EE5-E7DB-C5E8731B1D1F}"/>
                  </a:ext>
                </a:extLst>
              </p:cNvPr>
              <p:cNvSpPr txBox="1">
                <a:spLocks noRot="1" noChangeAspect="1" noMove="1" noResize="1" noEditPoints="1" noAdjustHandles="1" noChangeArrowheads="1" noChangeShapeType="1" noTextEdit="1"/>
              </p:cNvSpPr>
              <p:nvPr/>
            </p:nvSpPr>
            <p:spPr>
              <a:xfrm>
                <a:off x="266699" y="4166652"/>
                <a:ext cx="11765974" cy="2455416"/>
              </a:xfrm>
              <a:prstGeom prst="rect">
                <a:avLst/>
              </a:prstGeom>
              <a:blipFill>
                <a:blip r:embed="rId5"/>
                <a:stretch>
                  <a:fillRect l="-539" b="-3093"/>
                </a:stretch>
              </a:blipFill>
            </p:spPr>
            <p:txBody>
              <a:bodyPr/>
              <a:lstStyle/>
              <a:p>
                <a:r>
                  <a:rPr lang="en-US">
                    <a:noFill/>
                  </a:rPr>
                  <a:t> </a:t>
                </a:r>
              </a:p>
            </p:txBody>
          </p:sp>
        </mc:Fallback>
      </mc:AlternateContent>
    </p:spTree>
    <p:extLst>
      <p:ext uri="{BB962C8B-B14F-4D97-AF65-F5344CB8AC3E}">
        <p14:creationId xmlns:p14="http://schemas.microsoft.com/office/powerpoint/2010/main" val="2177813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4BD2E9-3BB3-C0B3-14D4-C60835B34407}"/>
              </a:ext>
            </a:extLst>
          </p:cNvPr>
          <p:cNvSpPr txBox="1"/>
          <p:nvPr/>
        </p:nvSpPr>
        <p:spPr>
          <a:xfrm>
            <a:off x="329046" y="1131562"/>
            <a:ext cx="11533908" cy="369332"/>
          </a:xfrm>
          <a:prstGeom prst="rect">
            <a:avLst/>
          </a:prstGeom>
          <a:noFill/>
        </p:spPr>
        <p:txBody>
          <a:bodyPr wrap="square">
            <a:spAutoFit/>
          </a:bodyPr>
          <a:lstStyle/>
          <a:p>
            <a:r>
              <a:rPr lang="en-US" sz="1800" dirty="0">
                <a:effectLst/>
                <a:latin typeface="ACaslonPro"/>
              </a:rPr>
              <a:t>Indeed, comparing the </a:t>
            </a:r>
            <a:r>
              <a:rPr lang="en-US" sz="1800" dirty="0">
                <a:effectLst/>
                <a:highlight>
                  <a:srgbClr val="FFFF00"/>
                </a:highlight>
                <a:latin typeface="ACaslonPro"/>
              </a:rPr>
              <a:t>asymptotic (large </a:t>
            </a:r>
            <a:r>
              <a:rPr lang="en-US" sz="1800" i="1" dirty="0">
                <a:effectLst/>
                <a:highlight>
                  <a:srgbClr val="FFFF00"/>
                </a:highlight>
                <a:latin typeface="ACaslonPro"/>
              </a:rPr>
              <a:t>r</a:t>
            </a:r>
            <a:r>
              <a:rPr lang="en-US" sz="1800" dirty="0">
                <a:effectLst/>
                <a:highlight>
                  <a:srgbClr val="FFFF00"/>
                </a:highlight>
                <a:latin typeface="ACaslonPro"/>
              </a:rPr>
              <a:t>) </a:t>
            </a:r>
            <a:r>
              <a:rPr lang="en-US" sz="1800" dirty="0">
                <a:effectLst/>
                <a:latin typeface="ACaslonPro"/>
              </a:rPr>
              <a:t>form of </a:t>
            </a:r>
            <a:endParaRPr lang="en-US" dirty="0"/>
          </a:p>
        </p:txBody>
      </p:sp>
      <p:sp>
        <p:nvSpPr>
          <p:cNvPr id="6" name="Title 1">
            <a:extLst>
              <a:ext uri="{FF2B5EF4-FFF2-40B4-BE49-F238E27FC236}">
                <a16:creationId xmlns:a16="http://schemas.microsoft.com/office/drawing/2014/main" id="{3349B607-CFC1-52F6-3584-9D1071B00184}"/>
              </a:ext>
            </a:extLst>
          </p:cNvPr>
          <p:cNvSpPr txBox="1">
            <a:spLocks noGrp="1"/>
          </p:cNvSpPr>
          <p:nvPr>
            <p:ph type="title"/>
          </p:nvPr>
        </p:nvSpPr>
        <p:spPr>
          <a:xfrm>
            <a:off x="329046"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Phase Shifts</a:t>
            </a:r>
            <a:r>
              <a:rPr lang="en-US" dirty="0"/>
              <a:t> </a:t>
            </a:r>
          </a:p>
        </p:txBody>
      </p:sp>
      <p:pic>
        <p:nvPicPr>
          <p:cNvPr id="8" name="Picture 7" descr="A math formula on a white background&#10;&#10;Description automatically generated">
            <a:extLst>
              <a:ext uri="{FF2B5EF4-FFF2-40B4-BE49-F238E27FC236}">
                <a16:creationId xmlns:a16="http://schemas.microsoft.com/office/drawing/2014/main" id="{10ABCD84-DBED-EEB4-95D6-ACA862799B4D}"/>
              </a:ext>
            </a:extLst>
          </p:cNvPr>
          <p:cNvPicPr>
            <a:picLocks noChangeAspect="1"/>
          </p:cNvPicPr>
          <p:nvPr/>
        </p:nvPicPr>
        <p:blipFill>
          <a:blip r:embed="rId2"/>
          <a:stretch>
            <a:fillRect/>
          </a:stretch>
        </p:blipFill>
        <p:spPr>
          <a:xfrm>
            <a:off x="2209800" y="2018155"/>
            <a:ext cx="7772400" cy="1042056"/>
          </a:xfrm>
          <a:prstGeom prst="rect">
            <a:avLst/>
          </a:prstGeom>
        </p:spPr>
      </p:pic>
      <p:pic>
        <p:nvPicPr>
          <p:cNvPr id="10" name="Picture 9" descr="A math equations on a white background&#10;&#10;Description automatically generated">
            <a:extLst>
              <a:ext uri="{FF2B5EF4-FFF2-40B4-BE49-F238E27FC236}">
                <a16:creationId xmlns:a16="http://schemas.microsoft.com/office/drawing/2014/main" id="{23606DA3-3542-A5FE-1BF6-369532130A1A}"/>
              </a:ext>
            </a:extLst>
          </p:cNvPr>
          <p:cNvPicPr>
            <a:picLocks noChangeAspect="1"/>
          </p:cNvPicPr>
          <p:nvPr/>
        </p:nvPicPr>
        <p:blipFill>
          <a:blip r:embed="rId3"/>
          <a:stretch>
            <a:fillRect/>
          </a:stretch>
        </p:blipFill>
        <p:spPr>
          <a:xfrm>
            <a:off x="5228936" y="818714"/>
            <a:ext cx="6533562" cy="1135889"/>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AD5AC51-9DEF-95FF-E507-1214FC466A2E}"/>
                  </a:ext>
                </a:extLst>
              </p:cNvPr>
              <p:cNvSpPr txBox="1"/>
              <p:nvPr/>
            </p:nvSpPr>
            <p:spPr>
              <a:xfrm>
                <a:off x="329046" y="3086166"/>
                <a:ext cx="11533908" cy="369332"/>
              </a:xfrm>
              <a:prstGeom prst="rect">
                <a:avLst/>
              </a:prstGeom>
              <a:noFill/>
            </p:spPr>
            <p:txBody>
              <a:bodyPr wrap="square">
                <a:spAutoFit/>
              </a:bodyPr>
              <a:lstStyle/>
              <a:p>
                <a:r>
                  <a:rPr lang="en-US" sz="1800" dirty="0">
                    <a:effectLst/>
                    <a:latin typeface="ACaslonPro"/>
                  </a:rPr>
                  <a:t>with the generic expression in terms of </a:t>
                </a:r>
                <a14:m>
                  <m:oMath xmlns:m="http://schemas.openxmlformats.org/officeDocument/2006/math">
                    <m:sSub>
                      <m:sSubPr>
                        <m:ctrlPr>
                          <a:rPr lang="en-US" sz="1800" i="1" smtClean="0">
                            <a:effectLst/>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r>
                          <a:rPr lang="en-US" sz="1800" b="0" i="1" smtClean="0">
                            <a:effectLst/>
                            <a:latin typeface="Cambria Math" panose="02040503050406030204" pitchFamily="18" charset="0"/>
                            <a:ea typeface="Cambria Math" panose="02040503050406030204" pitchFamily="18" charset="0"/>
                          </a:rPr>
                          <m:t>𝑙</m:t>
                        </m:r>
                      </m:sub>
                    </m:sSub>
                  </m:oMath>
                </a14:m>
                <a:r>
                  <a:rPr lang="en-US" sz="1800" dirty="0">
                    <a:effectLst/>
                    <a:latin typeface="ACaslonPro"/>
                  </a:rPr>
                  <a:t> which we have seen before </a:t>
                </a:r>
                <a:endParaRPr lang="en-US" dirty="0"/>
              </a:p>
            </p:txBody>
          </p:sp>
        </mc:Choice>
        <mc:Fallback xmlns="">
          <p:sp>
            <p:nvSpPr>
              <p:cNvPr id="12" name="TextBox 11">
                <a:extLst>
                  <a:ext uri="{FF2B5EF4-FFF2-40B4-BE49-F238E27FC236}">
                    <a16:creationId xmlns:a16="http://schemas.microsoft.com/office/drawing/2014/main" id="{8AD5AC51-9DEF-95FF-E507-1214FC466A2E}"/>
                  </a:ext>
                </a:extLst>
              </p:cNvPr>
              <p:cNvSpPr txBox="1">
                <a:spLocks noRot="1" noChangeAspect="1" noMove="1" noResize="1" noEditPoints="1" noAdjustHandles="1" noChangeArrowheads="1" noChangeShapeType="1" noTextEdit="1"/>
              </p:cNvSpPr>
              <p:nvPr/>
            </p:nvSpPr>
            <p:spPr>
              <a:xfrm>
                <a:off x="329046" y="3086166"/>
                <a:ext cx="11533908" cy="369332"/>
              </a:xfrm>
              <a:prstGeom prst="rect">
                <a:avLst/>
              </a:prstGeom>
              <a:blipFill>
                <a:blip r:embed="rId4"/>
                <a:stretch>
                  <a:fillRect l="-330" t="-6452" b="-22581"/>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557C1EAF-A463-B887-A686-EA627D4F70BC}"/>
              </a:ext>
            </a:extLst>
          </p:cNvPr>
          <p:cNvPicPr>
            <a:picLocks noChangeAspect="1"/>
          </p:cNvPicPr>
          <p:nvPr/>
        </p:nvPicPr>
        <p:blipFill>
          <a:blip r:embed="rId5"/>
          <a:stretch>
            <a:fillRect/>
          </a:stretch>
        </p:blipFill>
        <p:spPr>
          <a:xfrm>
            <a:off x="2212109" y="3640880"/>
            <a:ext cx="7772400" cy="764962"/>
          </a:xfrm>
          <a:prstGeom prst="rect">
            <a:avLst/>
          </a:prstGeom>
        </p:spPr>
      </p:pic>
      <p:pic>
        <p:nvPicPr>
          <p:cNvPr id="17" name="Picture 16" descr="A close up of a number&#10;&#10;Description automatically generated">
            <a:extLst>
              <a:ext uri="{FF2B5EF4-FFF2-40B4-BE49-F238E27FC236}">
                <a16:creationId xmlns:a16="http://schemas.microsoft.com/office/drawing/2014/main" id="{0C0FB9B9-B64F-BEE0-F8CF-8102056965B8}"/>
              </a:ext>
            </a:extLst>
          </p:cNvPr>
          <p:cNvPicPr>
            <a:picLocks noChangeAspect="1"/>
          </p:cNvPicPr>
          <p:nvPr/>
        </p:nvPicPr>
        <p:blipFill>
          <a:blip r:embed="rId6"/>
          <a:stretch>
            <a:fillRect/>
          </a:stretch>
        </p:blipFill>
        <p:spPr>
          <a:xfrm>
            <a:off x="3717060" y="4825177"/>
            <a:ext cx="4159249" cy="769510"/>
          </a:xfrm>
          <a:prstGeom prst="rect">
            <a:avLst/>
          </a:prstGeom>
        </p:spPr>
      </p:pic>
      <p:sp>
        <p:nvSpPr>
          <p:cNvPr id="19" name="TextBox 18">
            <a:extLst>
              <a:ext uri="{FF2B5EF4-FFF2-40B4-BE49-F238E27FC236}">
                <a16:creationId xmlns:a16="http://schemas.microsoft.com/office/drawing/2014/main" id="{98B427E0-85EF-030A-81EF-A98C1FDA6920}"/>
              </a:ext>
            </a:extLst>
          </p:cNvPr>
          <p:cNvSpPr txBox="1"/>
          <p:nvPr/>
        </p:nvSpPr>
        <p:spPr>
          <a:xfrm>
            <a:off x="329046" y="4488874"/>
            <a:ext cx="1320233" cy="369332"/>
          </a:xfrm>
          <a:prstGeom prst="rect">
            <a:avLst/>
          </a:prstGeom>
          <a:noFill/>
        </p:spPr>
        <p:txBody>
          <a:bodyPr wrap="none" rtlCol="0">
            <a:spAutoFit/>
          </a:bodyPr>
          <a:lstStyle/>
          <a:p>
            <a:r>
              <a:rPr lang="en-US" dirty="0"/>
              <a:t>we find that</a:t>
            </a:r>
          </a:p>
        </p:txBody>
      </p:sp>
      <p:pic>
        <p:nvPicPr>
          <p:cNvPr id="2" name="Picture 1">
            <a:extLst>
              <a:ext uri="{FF2B5EF4-FFF2-40B4-BE49-F238E27FC236}">
                <a16:creationId xmlns:a16="http://schemas.microsoft.com/office/drawing/2014/main" id="{DFE910E2-3541-ED01-73A3-C087F1145188}"/>
              </a:ext>
            </a:extLst>
          </p:cNvPr>
          <p:cNvPicPr>
            <a:picLocks noChangeAspect="1"/>
          </p:cNvPicPr>
          <p:nvPr/>
        </p:nvPicPr>
        <p:blipFill>
          <a:blip r:embed="rId7"/>
          <a:stretch>
            <a:fillRect/>
          </a:stretch>
        </p:blipFill>
        <p:spPr>
          <a:xfrm>
            <a:off x="9817397" y="203460"/>
            <a:ext cx="2054497" cy="391837"/>
          </a:xfrm>
          <a:prstGeom prst="rect">
            <a:avLst/>
          </a:prstGeom>
        </p:spPr>
      </p:pic>
      <p:cxnSp>
        <p:nvCxnSpPr>
          <p:cNvPr id="5" name="Straight Arrow Connector 4">
            <a:extLst>
              <a:ext uri="{FF2B5EF4-FFF2-40B4-BE49-F238E27FC236}">
                <a16:creationId xmlns:a16="http://schemas.microsoft.com/office/drawing/2014/main" id="{6FB4069B-5DA9-A3F5-AA01-D6485381EA35}"/>
              </a:ext>
            </a:extLst>
          </p:cNvPr>
          <p:cNvCxnSpPr/>
          <p:nvPr/>
        </p:nvCxnSpPr>
        <p:spPr>
          <a:xfrm flipH="1">
            <a:off x="10049691" y="591020"/>
            <a:ext cx="383178" cy="5704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9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B9969B7-6A98-36A9-BCC0-5D7E7D321BED}"/>
              </a:ext>
            </a:extLst>
          </p:cNvPr>
          <p:cNvSpPr txBox="1"/>
          <p:nvPr/>
        </p:nvSpPr>
        <p:spPr>
          <a:xfrm>
            <a:off x="190498" y="1143437"/>
            <a:ext cx="6099462" cy="369332"/>
          </a:xfrm>
          <a:prstGeom prst="rect">
            <a:avLst/>
          </a:prstGeom>
          <a:noFill/>
        </p:spPr>
        <p:txBody>
          <a:bodyPr wrap="square">
            <a:spAutoFit/>
          </a:bodyPr>
          <a:lstStyle/>
          <a:p>
            <a:r>
              <a:rPr lang="en-US" sz="1800" dirty="0">
                <a:effectLst/>
                <a:latin typeface="ACaslonPro"/>
              </a:rPr>
              <a:t>It follows in particular that </a:t>
            </a:r>
            <a:endParaRPr lang="en-US" dirty="0"/>
          </a:p>
        </p:txBody>
      </p:sp>
      <p:pic>
        <p:nvPicPr>
          <p:cNvPr id="5" name="Picture 4" descr="A math symbols on a white background&#10;&#10;Description automatically generated">
            <a:extLst>
              <a:ext uri="{FF2B5EF4-FFF2-40B4-BE49-F238E27FC236}">
                <a16:creationId xmlns:a16="http://schemas.microsoft.com/office/drawing/2014/main" id="{AB1E33F7-DE3E-B96F-F180-29A52CC9F2C3}"/>
              </a:ext>
            </a:extLst>
          </p:cNvPr>
          <p:cNvPicPr>
            <a:picLocks noChangeAspect="1"/>
          </p:cNvPicPr>
          <p:nvPr/>
        </p:nvPicPr>
        <p:blipFill>
          <a:blip r:embed="rId2"/>
          <a:stretch>
            <a:fillRect/>
          </a:stretch>
        </p:blipFill>
        <p:spPr>
          <a:xfrm>
            <a:off x="4665518" y="1527127"/>
            <a:ext cx="4963391" cy="986698"/>
          </a:xfrm>
          <a:prstGeom prst="rect">
            <a:avLst/>
          </a:prstGeom>
        </p:spPr>
      </p:pic>
      <p:sp>
        <p:nvSpPr>
          <p:cNvPr id="6" name="Title 1">
            <a:extLst>
              <a:ext uri="{FF2B5EF4-FFF2-40B4-BE49-F238E27FC236}">
                <a16:creationId xmlns:a16="http://schemas.microsoft.com/office/drawing/2014/main" id="{28094385-095E-0A41-2CD4-2C27E26AE4DD}"/>
              </a:ext>
            </a:extLst>
          </p:cNvPr>
          <p:cNvSpPr txBox="1">
            <a:spLocks/>
          </p:cNvSpPr>
          <p:nvPr/>
        </p:nvSpPr>
        <p:spPr>
          <a:xfrm>
            <a:off x="329046"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Phase Shifts</a:t>
            </a:r>
            <a:r>
              <a:rPr lang="en-US"/>
              <a:t> </a:t>
            </a:r>
            <a:endParaRPr lang="en-US" dirty="0"/>
          </a:p>
        </p:txBody>
      </p:sp>
      <p:pic>
        <p:nvPicPr>
          <p:cNvPr id="8" name="Picture 7" descr="A black text on a white background&#10;&#10;Description automatically generated">
            <a:extLst>
              <a:ext uri="{FF2B5EF4-FFF2-40B4-BE49-F238E27FC236}">
                <a16:creationId xmlns:a16="http://schemas.microsoft.com/office/drawing/2014/main" id="{21391E71-2384-7905-1E77-CD542B08D525}"/>
              </a:ext>
            </a:extLst>
          </p:cNvPr>
          <p:cNvPicPr>
            <a:picLocks noChangeAspect="1"/>
          </p:cNvPicPr>
          <p:nvPr/>
        </p:nvPicPr>
        <p:blipFill>
          <a:blip r:embed="rId3"/>
          <a:stretch>
            <a:fillRect/>
          </a:stretch>
        </p:blipFill>
        <p:spPr>
          <a:xfrm>
            <a:off x="329046" y="1684976"/>
            <a:ext cx="3525981" cy="781484"/>
          </a:xfrm>
          <a:prstGeom prst="rect">
            <a:avLst/>
          </a:prstGeom>
        </p:spPr>
      </p:pic>
      <p:sp>
        <p:nvSpPr>
          <p:cNvPr id="9" name="Right Arrow 8">
            <a:extLst>
              <a:ext uri="{FF2B5EF4-FFF2-40B4-BE49-F238E27FC236}">
                <a16:creationId xmlns:a16="http://schemas.microsoft.com/office/drawing/2014/main" id="{ADE029FF-5E3E-C3BB-F3E9-C2811DCF7FFE}"/>
              </a:ext>
            </a:extLst>
          </p:cNvPr>
          <p:cNvSpPr/>
          <p:nvPr/>
        </p:nvSpPr>
        <p:spPr>
          <a:xfrm>
            <a:off x="4062845" y="1862704"/>
            <a:ext cx="394855" cy="4260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A3BAF84-1CD6-D9FD-94B9-5217B9688DB9}"/>
              </a:ext>
            </a:extLst>
          </p:cNvPr>
          <p:cNvSpPr txBox="1"/>
          <p:nvPr/>
        </p:nvSpPr>
        <p:spPr>
          <a:xfrm>
            <a:off x="190498" y="2738918"/>
            <a:ext cx="11672456" cy="369332"/>
          </a:xfrm>
          <a:prstGeom prst="rect">
            <a:avLst/>
          </a:prstGeom>
          <a:noFill/>
        </p:spPr>
        <p:txBody>
          <a:bodyPr wrap="square">
            <a:spAutoFit/>
          </a:bodyPr>
          <a:lstStyle/>
          <a:p>
            <a:r>
              <a:rPr lang="en-US" dirty="0"/>
              <a:t>The differential cross section is obtained through </a:t>
            </a:r>
            <a:r>
              <a:rPr lang="en-US" sz="1800" dirty="0">
                <a:effectLst/>
                <a:latin typeface="ACaslonPro"/>
              </a:rPr>
              <a:t> </a:t>
            </a:r>
            <a:endParaRPr lang="en-US" dirty="0"/>
          </a:p>
        </p:txBody>
      </p:sp>
      <p:pic>
        <p:nvPicPr>
          <p:cNvPr id="22" name="Picture 21" descr="A math symbols and signs&#10;&#10;Description automatically generated with medium confidence">
            <a:extLst>
              <a:ext uri="{FF2B5EF4-FFF2-40B4-BE49-F238E27FC236}">
                <a16:creationId xmlns:a16="http://schemas.microsoft.com/office/drawing/2014/main" id="{DCCA4023-4DE5-9F82-5378-0FF40E473A50}"/>
              </a:ext>
            </a:extLst>
          </p:cNvPr>
          <p:cNvPicPr>
            <a:picLocks noChangeAspect="1"/>
          </p:cNvPicPr>
          <p:nvPr/>
        </p:nvPicPr>
        <p:blipFill>
          <a:blip r:embed="rId4"/>
          <a:stretch>
            <a:fillRect/>
          </a:stretch>
        </p:blipFill>
        <p:spPr>
          <a:xfrm>
            <a:off x="5299940" y="3459189"/>
            <a:ext cx="3286413" cy="1023957"/>
          </a:xfrm>
          <a:prstGeom prst="rect">
            <a:avLst/>
          </a:prstGeom>
        </p:spPr>
      </p:pic>
      <p:pic>
        <p:nvPicPr>
          <p:cNvPr id="26" name="Picture 25" descr="A black math symbols&#10;&#10;Description automatically generated with medium confidence">
            <a:extLst>
              <a:ext uri="{FF2B5EF4-FFF2-40B4-BE49-F238E27FC236}">
                <a16:creationId xmlns:a16="http://schemas.microsoft.com/office/drawing/2014/main" id="{356FC920-0EEF-F7CE-C05B-714C2797B9FA}"/>
              </a:ext>
            </a:extLst>
          </p:cNvPr>
          <p:cNvPicPr>
            <a:picLocks noChangeAspect="1"/>
          </p:cNvPicPr>
          <p:nvPr/>
        </p:nvPicPr>
        <p:blipFill>
          <a:blip r:embed="rId5"/>
          <a:stretch>
            <a:fillRect/>
          </a:stretch>
        </p:blipFill>
        <p:spPr>
          <a:xfrm>
            <a:off x="1193030" y="3535928"/>
            <a:ext cx="3067242" cy="902973"/>
          </a:xfrm>
          <a:prstGeom prst="rect">
            <a:avLst/>
          </a:prstGeom>
        </p:spPr>
      </p:pic>
      <p:sp>
        <p:nvSpPr>
          <p:cNvPr id="27" name="Right Arrow 26">
            <a:extLst>
              <a:ext uri="{FF2B5EF4-FFF2-40B4-BE49-F238E27FC236}">
                <a16:creationId xmlns:a16="http://schemas.microsoft.com/office/drawing/2014/main" id="{5708D50F-5588-59D0-FC89-98D9E686400E}"/>
              </a:ext>
            </a:extLst>
          </p:cNvPr>
          <p:cNvSpPr/>
          <p:nvPr/>
        </p:nvSpPr>
        <p:spPr>
          <a:xfrm>
            <a:off x="4488873" y="3751438"/>
            <a:ext cx="394855" cy="4260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DB9A34D-A72F-B2FD-1C0D-214EE9E1EF72}"/>
                  </a:ext>
                </a:extLst>
              </p:cNvPr>
              <p:cNvSpPr txBox="1"/>
              <p:nvPr/>
            </p:nvSpPr>
            <p:spPr>
              <a:xfrm>
                <a:off x="190498" y="4711359"/>
                <a:ext cx="11672456" cy="923330"/>
              </a:xfrm>
              <a:prstGeom prst="rect">
                <a:avLst/>
              </a:prstGeom>
              <a:noFill/>
            </p:spPr>
            <p:txBody>
              <a:bodyPr wrap="square">
                <a:spAutoFit/>
              </a:bodyPr>
              <a:lstStyle/>
              <a:p>
                <a:r>
                  <a:rPr lang="en-US" sz="1800" dirty="0">
                    <a:effectLst/>
                    <a:latin typeface="ACaslonPro"/>
                  </a:rPr>
                  <a:t>Again, the advantage of working with phase shifts (as opposed to partial wave amplitudes) is that they are easier to interpret physically, and simpler mathematically—the phase shift formalism exploits conservation of angular momentum to reduce a complex quantity </a:t>
                </a:r>
                <a14:m>
                  <m:oMath xmlns:m="http://schemas.openxmlformats.org/officeDocument/2006/math">
                    <m:sSub>
                      <m:sSubPr>
                        <m:ctrlPr>
                          <a:rPr lang="en-US" sz="1800" i="1" smtClean="0">
                            <a:effectLst/>
                            <a:latin typeface="Cambria Math" panose="02040503050406030204" pitchFamily="18" charset="0"/>
                          </a:rPr>
                        </m:ctrlPr>
                      </m:sSubPr>
                      <m:e>
                        <m:r>
                          <a:rPr lang="en-US" sz="1800" b="0" i="1" smtClean="0">
                            <a:effectLst/>
                            <a:latin typeface="Cambria Math" panose="02040503050406030204" pitchFamily="18" charset="0"/>
                          </a:rPr>
                          <m:t>𝑎</m:t>
                        </m:r>
                      </m:e>
                      <m:sub>
                        <m:r>
                          <a:rPr lang="en-US" sz="1800" b="0" i="1" smtClean="0">
                            <a:effectLst/>
                            <a:latin typeface="Cambria Math" panose="02040503050406030204" pitchFamily="18" charset="0"/>
                          </a:rPr>
                          <m:t>𝑙</m:t>
                        </m:r>
                      </m:sub>
                    </m:sSub>
                  </m:oMath>
                </a14:m>
                <a:r>
                  <a:rPr lang="en-US" dirty="0"/>
                  <a:t> (two real numbers) to a single real one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𝑙</m:t>
                        </m:r>
                      </m:sub>
                    </m:sSub>
                  </m:oMath>
                </a14:m>
                <a:r>
                  <a:rPr lang="en-US" dirty="0"/>
                  <a:t>.</a:t>
                </a:r>
              </a:p>
            </p:txBody>
          </p:sp>
        </mc:Choice>
        <mc:Fallback xmlns="">
          <p:sp>
            <p:nvSpPr>
              <p:cNvPr id="29" name="TextBox 28">
                <a:extLst>
                  <a:ext uri="{FF2B5EF4-FFF2-40B4-BE49-F238E27FC236}">
                    <a16:creationId xmlns:a16="http://schemas.microsoft.com/office/drawing/2014/main" id="{9DB9A34D-A72F-B2FD-1C0D-214EE9E1EF72}"/>
                  </a:ext>
                </a:extLst>
              </p:cNvPr>
              <p:cNvSpPr txBox="1">
                <a:spLocks noRot="1" noChangeAspect="1" noMove="1" noResize="1" noEditPoints="1" noAdjustHandles="1" noChangeArrowheads="1" noChangeShapeType="1" noTextEdit="1"/>
              </p:cNvSpPr>
              <p:nvPr/>
            </p:nvSpPr>
            <p:spPr>
              <a:xfrm>
                <a:off x="190498" y="4711359"/>
                <a:ext cx="11672456" cy="923330"/>
              </a:xfrm>
              <a:prstGeom prst="rect">
                <a:avLst/>
              </a:prstGeom>
              <a:blipFill>
                <a:blip r:embed="rId6"/>
                <a:stretch>
                  <a:fillRect l="-326" t="-4110" r="-217" b="-9589"/>
                </a:stretch>
              </a:blipFill>
            </p:spPr>
            <p:txBody>
              <a:bodyPr/>
              <a:lstStyle/>
              <a:p>
                <a:r>
                  <a:rPr lang="en-US">
                    <a:noFill/>
                  </a:rPr>
                  <a:t> </a:t>
                </a:r>
              </a:p>
            </p:txBody>
          </p:sp>
        </mc:Fallback>
      </mc:AlternateContent>
    </p:spTree>
    <p:extLst>
      <p:ext uri="{BB962C8B-B14F-4D97-AF65-F5344CB8AC3E}">
        <p14:creationId xmlns:p14="http://schemas.microsoft.com/office/powerpoint/2010/main" val="3511002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E2AC3EF-B6BA-E302-D19C-5469AF70DDC9}"/>
              </a:ext>
            </a:extLst>
          </p:cNvPr>
          <p:cNvSpPr/>
          <p:nvPr/>
        </p:nvSpPr>
        <p:spPr>
          <a:xfrm>
            <a:off x="4084819" y="2515784"/>
            <a:ext cx="1257850" cy="1879939"/>
          </a:xfrm>
          <a:prstGeom prst="rect">
            <a:avLst/>
          </a:prstGeom>
          <a:blipFill>
            <a:blip r:embed="rId2"/>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704388-C6B9-3C31-92A6-CF0861660549}"/>
              </a:ext>
            </a:extLst>
          </p:cNvPr>
          <p:cNvSpPr>
            <a:spLocks noGrp="1"/>
          </p:cNvSpPr>
          <p:nvPr>
            <p:ph type="title"/>
          </p:nvPr>
        </p:nvSpPr>
        <p:spPr>
          <a:xfrm>
            <a:off x="339437" y="0"/>
            <a:ext cx="4807329" cy="937419"/>
          </a:xfrm>
        </p:spPr>
        <p:txBody>
          <a:bodyPr/>
          <a:lstStyle/>
          <a:p>
            <a:r>
              <a:rPr lang="en-US" b="1" dirty="0"/>
              <a:t>Example problem</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A155C29-7B07-A83F-A274-841E7086F7E3}"/>
                  </a:ext>
                </a:extLst>
              </p:cNvPr>
              <p:cNvSpPr txBox="1"/>
              <p:nvPr/>
            </p:nvSpPr>
            <p:spPr>
              <a:xfrm>
                <a:off x="339437" y="887761"/>
                <a:ext cx="9916390" cy="1503425"/>
              </a:xfrm>
              <a:prstGeom prst="rect">
                <a:avLst/>
              </a:prstGeom>
              <a:noFill/>
            </p:spPr>
            <p:txBody>
              <a:bodyPr wrap="square">
                <a:spAutoFit/>
              </a:bodyPr>
              <a:lstStyle/>
              <a:p>
                <a:r>
                  <a:rPr lang="en-US" sz="1800" dirty="0">
                    <a:effectLst/>
                    <a:latin typeface="ACaslonPro"/>
                  </a:rPr>
                  <a:t>A particle of mass </a:t>
                </a:r>
                <a:r>
                  <a:rPr lang="en-US" sz="1800" i="1" dirty="0">
                    <a:effectLst/>
                    <a:latin typeface="ACaslonPro"/>
                  </a:rPr>
                  <a:t>m </a:t>
                </a:r>
                <a:r>
                  <a:rPr lang="en-US" sz="1800" dirty="0">
                    <a:effectLst/>
                    <a:latin typeface="ACaslonPro"/>
                  </a:rPr>
                  <a:t>and energy </a:t>
                </a:r>
                <a:r>
                  <a:rPr lang="en-US" sz="1800" i="1" dirty="0">
                    <a:effectLst/>
                    <a:latin typeface="ACaslonPro"/>
                  </a:rPr>
                  <a:t>E </a:t>
                </a:r>
                <a:r>
                  <a:rPr lang="en-US" sz="1800" dirty="0">
                    <a:effectLst/>
                    <a:latin typeface="ACaslonPro"/>
                  </a:rPr>
                  <a:t>is incident from the left on the potential</a:t>
                </a:r>
              </a:p>
              <a:p>
                <a:endParaRPr lang="en-US" dirty="0">
                  <a:latin typeface="ACaslonPro"/>
                </a:endParaRPr>
              </a:p>
              <a:p>
                <a:r>
                  <a:rPr lang="en-US" sz="1800" dirty="0">
                    <a:effectLst/>
                    <a:latin typeface="ACaslonPro"/>
                  </a:rPr>
                  <a:t>A) If the incoming wave is </a:t>
                </a:r>
                <a14:m>
                  <m:oMath xmlns:m="http://schemas.openxmlformats.org/officeDocument/2006/math">
                    <m:r>
                      <a:rPr lang="en-US" sz="1800" b="0" i="1" smtClean="0">
                        <a:effectLst/>
                        <a:latin typeface="Cambria Math" panose="02040503050406030204" pitchFamily="18" charset="0"/>
                      </a:rPr>
                      <m:t>𝐴</m:t>
                    </m:r>
                    <m:sSup>
                      <m:sSupPr>
                        <m:ctrlPr>
                          <a:rPr lang="en-US" sz="1800" b="0" i="1" smtClean="0">
                            <a:effectLst/>
                            <a:latin typeface="Cambria Math" panose="02040503050406030204" pitchFamily="18" charset="0"/>
                          </a:rPr>
                        </m:ctrlPr>
                      </m:sSupPr>
                      <m:e>
                        <m:r>
                          <a:rPr lang="en-US" sz="1800" b="0" i="1" smtClean="0">
                            <a:effectLst/>
                            <a:latin typeface="Cambria Math" panose="02040503050406030204" pitchFamily="18" charset="0"/>
                          </a:rPr>
                          <m:t>𝑒</m:t>
                        </m:r>
                      </m:e>
                      <m:sup>
                        <m:r>
                          <a:rPr lang="en-US" sz="1800" b="0" i="1" smtClean="0">
                            <a:effectLst/>
                            <a:latin typeface="Cambria Math" panose="02040503050406030204" pitchFamily="18" charset="0"/>
                          </a:rPr>
                          <m:t>𝑖𝑘𝑥</m:t>
                        </m:r>
                      </m:sup>
                    </m:sSup>
                  </m:oMath>
                </a14:m>
                <a:r>
                  <a:rPr lang="en-US" dirty="0"/>
                  <a:t> where is </a:t>
                </a:r>
                <a14:m>
                  <m:oMath xmlns:m="http://schemas.openxmlformats.org/officeDocument/2006/math">
                    <m:r>
                      <a:rPr lang="en-US" b="0" i="1" dirty="0" smtClean="0">
                        <a:latin typeface="Cambria Math" panose="02040503050406030204" pitchFamily="18" charset="0"/>
                      </a:rPr>
                      <m:t>𝑘</m:t>
                    </m:r>
                    <m:r>
                      <a:rPr lang="en-US" b="0" i="1" dirty="0" smtClean="0">
                        <a:latin typeface="Cambria Math" panose="02040503050406030204" pitchFamily="18" charset="0"/>
                      </a:rPr>
                      <m:t>=</m:t>
                    </m:r>
                    <m:rad>
                      <m:radPr>
                        <m:degHide m:val="on"/>
                        <m:ctrlPr>
                          <a:rPr lang="en-US" b="0" i="1" dirty="0" smtClean="0">
                            <a:latin typeface="Cambria Math" panose="02040503050406030204" pitchFamily="18" charset="0"/>
                          </a:rPr>
                        </m:ctrlPr>
                      </m:radPr>
                      <m:deg/>
                      <m:e>
                        <m:r>
                          <a:rPr lang="en-US" b="0" i="1" dirty="0" smtClean="0">
                            <a:latin typeface="Cambria Math" panose="02040503050406030204" pitchFamily="18" charset="0"/>
                          </a:rPr>
                          <m:t>2</m:t>
                        </m:r>
                        <m:r>
                          <a:rPr lang="en-US" b="0" i="1" dirty="0" smtClean="0">
                            <a:latin typeface="Cambria Math" panose="02040503050406030204" pitchFamily="18" charset="0"/>
                          </a:rPr>
                          <m:t>𝑚𝐸</m:t>
                        </m:r>
                      </m:e>
                    </m:rad>
                    <m:r>
                      <a:rPr lang="en-US" b="0" i="1" dirty="0" smtClean="0">
                        <a:latin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ℏ</m:t>
                    </m:r>
                  </m:oMath>
                </a14:m>
                <a:r>
                  <a:rPr lang="en-US" dirty="0"/>
                  <a:t> find the reflected wave</a:t>
                </a:r>
              </a:p>
              <a:p>
                <a:r>
                  <a:rPr lang="en-US" dirty="0"/>
                  <a:t>B) </a:t>
                </a:r>
                <a:r>
                  <a:rPr lang="en-US" sz="1800" dirty="0">
                    <a:effectLst/>
                    <a:latin typeface="ACaslonPro"/>
                  </a:rPr>
                  <a:t>Confirm that the reflected wave has the same amplitude as the incident wave.</a:t>
                </a:r>
              </a:p>
              <a:p>
                <a:r>
                  <a:rPr lang="en-US" dirty="0">
                    <a:latin typeface="ACaslonPro"/>
                  </a:rPr>
                  <a:t>C) </a:t>
                </a:r>
                <a:r>
                  <a:rPr lang="en-US" sz="1800" dirty="0">
                    <a:effectLst/>
                    <a:latin typeface="ACaslonPro"/>
                  </a:rPr>
                  <a:t>Find the phase shift </a:t>
                </a:r>
                <a:r>
                  <a:rPr lang="el-GR" sz="1800" dirty="0">
                    <a:effectLst/>
                    <a:latin typeface="Tahoma" panose="020B0604030504040204" pitchFamily="34" charset="0"/>
                  </a:rPr>
                  <a:t>δ</a:t>
                </a:r>
                <a:r>
                  <a:rPr lang="en-US" sz="1800" dirty="0">
                    <a:effectLst/>
                    <a:latin typeface="ACaslonPro"/>
                  </a:rPr>
                  <a:t> for a very deep well, that is, </a:t>
                </a:r>
                <a14:m>
                  <m:oMath xmlns:m="http://schemas.openxmlformats.org/officeDocument/2006/math">
                    <m:r>
                      <a:rPr lang="en-US" sz="1800" b="0" i="1" dirty="0" smtClean="0">
                        <a:effectLst/>
                        <a:latin typeface="Cambria Math" panose="02040503050406030204" pitchFamily="18" charset="0"/>
                      </a:rPr>
                      <m:t>𝐸</m:t>
                    </m:r>
                    <m:r>
                      <a:rPr lang="en-US" sz="1800" b="0" i="1" dirty="0" smtClean="0">
                        <a:effectLst/>
                        <a:latin typeface="Cambria Math" panose="02040503050406030204" pitchFamily="18" charset="0"/>
                        <a:ea typeface="Cambria Math" panose="02040503050406030204" pitchFamily="18" charset="0"/>
                      </a:rPr>
                      <m:t>≪</m:t>
                    </m:r>
                    <m:sSub>
                      <m:sSubPr>
                        <m:ctrlPr>
                          <a:rPr lang="en-US" sz="1800" b="0" i="1" dirty="0" smtClean="0">
                            <a:effectLst/>
                            <a:latin typeface="Cambria Math" panose="02040503050406030204" pitchFamily="18" charset="0"/>
                            <a:ea typeface="Cambria Math" panose="02040503050406030204" pitchFamily="18" charset="0"/>
                          </a:rPr>
                        </m:ctrlPr>
                      </m:sSubPr>
                      <m:e>
                        <m:r>
                          <a:rPr lang="en-US" sz="1800" b="0" i="1" dirty="0" smtClean="0">
                            <a:effectLst/>
                            <a:latin typeface="Cambria Math" panose="02040503050406030204" pitchFamily="18" charset="0"/>
                            <a:ea typeface="Cambria Math" panose="02040503050406030204" pitchFamily="18" charset="0"/>
                          </a:rPr>
                          <m:t>𝑉</m:t>
                        </m:r>
                      </m:e>
                      <m:sub>
                        <m:r>
                          <a:rPr lang="en-US" sz="1800" b="0" i="1" dirty="0" smtClean="0">
                            <a:effectLst/>
                            <a:latin typeface="Cambria Math" panose="02040503050406030204" pitchFamily="18" charset="0"/>
                            <a:ea typeface="Cambria Math" panose="02040503050406030204" pitchFamily="18" charset="0"/>
                          </a:rPr>
                          <m:t>0</m:t>
                        </m:r>
                      </m:sub>
                    </m:sSub>
                  </m:oMath>
                </a14:m>
                <a:endParaRPr lang="en-US" dirty="0"/>
              </a:p>
            </p:txBody>
          </p:sp>
        </mc:Choice>
        <mc:Fallback xmlns="">
          <p:sp>
            <p:nvSpPr>
              <p:cNvPr id="4" name="TextBox 3">
                <a:extLst>
                  <a:ext uri="{FF2B5EF4-FFF2-40B4-BE49-F238E27FC236}">
                    <a16:creationId xmlns:a16="http://schemas.microsoft.com/office/drawing/2014/main" id="{FA155C29-7B07-A83F-A274-841E7086F7E3}"/>
                  </a:ext>
                </a:extLst>
              </p:cNvPr>
              <p:cNvSpPr txBox="1">
                <a:spLocks noRot="1" noChangeAspect="1" noMove="1" noResize="1" noEditPoints="1" noAdjustHandles="1" noChangeArrowheads="1" noChangeShapeType="1" noTextEdit="1"/>
              </p:cNvSpPr>
              <p:nvPr/>
            </p:nvSpPr>
            <p:spPr>
              <a:xfrm>
                <a:off x="339437" y="887761"/>
                <a:ext cx="9916390" cy="1503425"/>
              </a:xfrm>
              <a:prstGeom prst="rect">
                <a:avLst/>
              </a:prstGeom>
              <a:blipFill>
                <a:blip r:embed="rId3"/>
                <a:stretch>
                  <a:fillRect l="-512" t="-2521" b="-5882"/>
                </a:stretch>
              </a:blipFill>
            </p:spPr>
            <p:txBody>
              <a:bodyPr/>
              <a:lstStyle/>
              <a:p>
                <a:r>
                  <a:rPr lang="en-US">
                    <a:noFill/>
                  </a:rPr>
                  <a:t> </a:t>
                </a:r>
              </a:p>
            </p:txBody>
          </p:sp>
        </mc:Fallback>
      </mc:AlternateContent>
      <p:pic>
        <p:nvPicPr>
          <p:cNvPr id="6" name="Picture 5" descr="A group of math equations&#10;&#10;Description automatically generated">
            <a:extLst>
              <a:ext uri="{FF2B5EF4-FFF2-40B4-BE49-F238E27FC236}">
                <a16:creationId xmlns:a16="http://schemas.microsoft.com/office/drawing/2014/main" id="{A9B4D62D-DF3A-C1B4-5094-2AE661D935BE}"/>
              </a:ext>
            </a:extLst>
          </p:cNvPr>
          <p:cNvPicPr>
            <a:picLocks noChangeAspect="1"/>
          </p:cNvPicPr>
          <p:nvPr/>
        </p:nvPicPr>
        <p:blipFill>
          <a:blip r:embed="rId4"/>
          <a:stretch>
            <a:fillRect/>
          </a:stretch>
        </p:blipFill>
        <p:spPr>
          <a:xfrm>
            <a:off x="7525681" y="577578"/>
            <a:ext cx="2853459" cy="937418"/>
          </a:xfrm>
          <a:prstGeom prst="rect">
            <a:avLst/>
          </a:prstGeom>
        </p:spPr>
      </p:pic>
      <p:cxnSp>
        <p:nvCxnSpPr>
          <p:cNvPr id="8" name="Straight Arrow Connector 7">
            <a:extLst>
              <a:ext uri="{FF2B5EF4-FFF2-40B4-BE49-F238E27FC236}">
                <a16:creationId xmlns:a16="http://schemas.microsoft.com/office/drawing/2014/main" id="{542291C6-2FA5-AF2D-F775-ECD74F60B863}"/>
              </a:ext>
            </a:extLst>
          </p:cNvPr>
          <p:cNvCxnSpPr>
            <a:cxnSpLocks/>
          </p:cNvCxnSpPr>
          <p:nvPr/>
        </p:nvCxnSpPr>
        <p:spPr>
          <a:xfrm>
            <a:off x="2912284" y="3574842"/>
            <a:ext cx="2537748" cy="65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3DCDC384-A816-9CF5-A95B-A190A6C818A9}"/>
              </a:ext>
            </a:extLst>
          </p:cNvPr>
          <p:cNvCxnSpPr>
            <a:cxnSpLocks/>
          </p:cNvCxnSpPr>
          <p:nvPr/>
        </p:nvCxnSpPr>
        <p:spPr>
          <a:xfrm>
            <a:off x="4078433" y="3581400"/>
            <a:ext cx="0" cy="820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ADE40F7-72C7-5616-A900-D0F76000837F}"/>
              </a:ext>
            </a:extLst>
          </p:cNvPr>
          <p:cNvCxnSpPr>
            <a:cxnSpLocks/>
          </p:cNvCxnSpPr>
          <p:nvPr/>
        </p:nvCxnSpPr>
        <p:spPr>
          <a:xfrm>
            <a:off x="3228109" y="4402281"/>
            <a:ext cx="850324"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18400FC-0F6F-BBED-3703-4EA4457571AD}"/>
                  </a:ext>
                </a:extLst>
              </p:cNvPr>
              <p:cNvSpPr txBox="1"/>
              <p:nvPr/>
            </p:nvSpPr>
            <p:spPr>
              <a:xfrm>
                <a:off x="3543933" y="4037079"/>
                <a:ext cx="63164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800" b="0" i="1" dirty="0" smtClean="0">
                          <a:effectLst/>
                          <a:latin typeface="Cambria Math" panose="02040503050406030204" pitchFamily="18" charset="0"/>
                          <a:ea typeface="Cambria Math" panose="02040503050406030204" pitchFamily="18" charset="0"/>
                        </a:rPr>
                        <m:t>−</m:t>
                      </m:r>
                      <m:sSub>
                        <m:sSubPr>
                          <m:ctrlPr>
                            <a:rPr lang="en-US" sz="1800" b="0" i="1" dirty="0" smtClean="0">
                              <a:effectLst/>
                              <a:latin typeface="Cambria Math" panose="02040503050406030204" pitchFamily="18" charset="0"/>
                              <a:ea typeface="Cambria Math" panose="02040503050406030204" pitchFamily="18" charset="0"/>
                            </a:rPr>
                          </m:ctrlPr>
                        </m:sSubPr>
                        <m:e>
                          <m:r>
                            <a:rPr lang="en-US" sz="1800" b="0" i="1" dirty="0" smtClean="0">
                              <a:effectLst/>
                              <a:latin typeface="Cambria Math" panose="02040503050406030204" pitchFamily="18" charset="0"/>
                              <a:ea typeface="Cambria Math" panose="02040503050406030204" pitchFamily="18" charset="0"/>
                            </a:rPr>
                            <m:t>𝑉</m:t>
                          </m:r>
                        </m:e>
                        <m:sub>
                          <m:r>
                            <a:rPr lang="en-US" sz="1800" b="0" i="1" dirty="0" smtClean="0">
                              <a:effectLst/>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20" name="TextBox 19">
                <a:extLst>
                  <a:ext uri="{FF2B5EF4-FFF2-40B4-BE49-F238E27FC236}">
                    <a16:creationId xmlns:a16="http://schemas.microsoft.com/office/drawing/2014/main" id="{C18400FC-0F6F-BBED-3703-4EA4457571AD}"/>
                  </a:ext>
                </a:extLst>
              </p:cNvPr>
              <p:cNvSpPr txBox="1">
                <a:spLocks noRot="1" noChangeAspect="1" noMove="1" noResize="1" noEditPoints="1" noAdjustHandles="1" noChangeArrowheads="1" noChangeShapeType="1" noTextEdit="1"/>
              </p:cNvSpPr>
              <p:nvPr/>
            </p:nvSpPr>
            <p:spPr>
              <a:xfrm>
                <a:off x="3543933" y="4037079"/>
                <a:ext cx="631648" cy="369332"/>
              </a:xfrm>
              <a:prstGeom prst="rect">
                <a:avLst/>
              </a:prstGeom>
              <a:blipFill>
                <a:blip r:embed="rId5"/>
                <a:stretch>
                  <a:fillRect/>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D84255A7-D369-4691-C267-BEAA3EB7E159}"/>
              </a:ext>
            </a:extLst>
          </p:cNvPr>
          <p:cNvCxnSpPr>
            <a:cxnSpLocks/>
          </p:cNvCxnSpPr>
          <p:nvPr/>
        </p:nvCxnSpPr>
        <p:spPr>
          <a:xfrm flipH="1" flipV="1">
            <a:off x="4072047" y="2515785"/>
            <a:ext cx="6386" cy="10656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C6139EC1-213E-7A5B-AB50-0B8993DD182B}"/>
              </a:ext>
            </a:extLst>
          </p:cNvPr>
          <p:cNvCxnSpPr>
            <a:cxnSpLocks/>
          </p:cNvCxnSpPr>
          <p:nvPr/>
        </p:nvCxnSpPr>
        <p:spPr>
          <a:xfrm>
            <a:off x="3228108" y="3581399"/>
            <a:ext cx="0" cy="814325"/>
          </a:xfrm>
          <a:prstGeom prst="line">
            <a:avLst/>
          </a:prstGeom>
          <a:ln>
            <a:prstDash val="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8285399-7AF9-D327-6751-E83164176950}"/>
                  </a:ext>
                </a:extLst>
              </p:cNvPr>
              <p:cNvSpPr txBox="1"/>
              <p:nvPr/>
            </p:nvSpPr>
            <p:spPr>
              <a:xfrm>
                <a:off x="2912284" y="3205510"/>
                <a:ext cx="5445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800" b="0" i="1" dirty="0" smtClean="0">
                          <a:effectLst/>
                          <a:latin typeface="Cambria Math" panose="02040503050406030204" pitchFamily="18" charset="0"/>
                          <a:ea typeface="Cambria Math" panose="02040503050406030204" pitchFamily="18" charset="0"/>
                        </a:rPr>
                        <m:t>−</m:t>
                      </m:r>
                      <m:r>
                        <a:rPr lang="en-US" sz="1800" b="0" i="1" dirty="0" smtClean="0">
                          <a:effectLst/>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28" name="TextBox 27">
                <a:extLst>
                  <a:ext uri="{FF2B5EF4-FFF2-40B4-BE49-F238E27FC236}">
                    <a16:creationId xmlns:a16="http://schemas.microsoft.com/office/drawing/2014/main" id="{F8285399-7AF9-D327-6751-E83164176950}"/>
                  </a:ext>
                </a:extLst>
              </p:cNvPr>
              <p:cNvSpPr txBox="1">
                <a:spLocks noRot="1" noChangeAspect="1" noMove="1" noResize="1" noEditPoints="1" noAdjustHandles="1" noChangeArrowheads="1" noChangeShapeType="1" noTextEdit="1"/>
              </p:cNvSpPr>
              <p:nvPr/>
            </p:nvSpPr>
            <p:spPr>
              <a:xfrm>
                <a:off x="2912284" y="3205510"/>
                <a:ext cx="544572" cy="369332"/>
              </a:xfrm>
              <a:prstGeom prst="rect">
                <a:avLst/>
              </a:prstGeom>
              <a:blipFill>
                <a:blip r:embed="rId6"/>
                <a:stretch>
                  <a:fillRect/>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46E73ACB-BC5F-CDB4-9592-23243695A72D}"/>
              </a:ext>
            </a:extLst>
          </p:cNvPr>
          <p:cNvSpPr txBox="1"/>
          <p:nvPr/>
        </p:nvSpPr>
        <p:spPr>
          <a:xfrm>
            <a:off x="4037384" y="3526898"/>
            <a:ext cx="301686" cy="369332"/>
          </a:xfrm>
          <a:prstGeom prst="rect">
            <a:avLst/>
          </a:prstGeom>
          <a:noFill/>
        </p:spPr>
        <p:txBody>
          <a:bodyPr wrap="none" rtlCol="0">
            <a:spAutoFit/>
          </a:bodyPr>
          <a:lstStyle/>
          <a:p>
            <a:r>
              <a:rPr lang="en-US" dirty="0"/>
              <a:t>0</a:t>
            </a:r>
          </a:p>
        </p:txBody>
      </p:sp>
      <p:sp>
        <p:nvSpPr>
          <p:cNvPr id="30" name="TextBox 29">
            <a:extLst>
              <a:ext uri="{FF2B5EF4-FFF2-40B4-BE49-F238E27FC236}">
                <a16:creationId xmlns:a16="http://schemas.microsoft.com/office/drawing/2014/main" id="{1A44C7A3-7C4F-14E8-0759-5DDFCDF37D60}"/>
              </a:ext>
            </a:extLst>
          </p:cNvPr>
          <p:cNvSpPr txBox="1"/>
          <p:nvPr/>
        </p:nvSpPr>
        <p:spPr>
          <a:xfrm>
            <a:off x="5349055" y="3526898"/>
            <a:ext cx="284052" cy="369332"/>
          </a:xfrm>
          <a:prstGeom prst="rect">
            <a:avLst/>
          </a:prstGeom>
          <a:noFill/>
        </p:spPr>
        <p:txBody>
          <a:bodyPr wrap="none" rtlCol="0">
            <a:spAutoFit/>
          </a:bodyPr>
          <a:lstStyle/>
          <a:p>
            <a:r>
              <a:rPr lang="en-US" dirty="0"/>
              <a:t>x</a:t>
            </a:r>
          </a:p>
        </p:txBody>
      </p:sp>
      <p:pic>
        <p:nvPicPr>
          <p:cNvPr id="34" name="Picture 33" descr="A black text with a plus and b&#10;&#10;Description automatically generated">
            <a:extLst>
              <a:ext uri="{FF2B5EF4-FFF2-40B4-BE49-F238E27FC236}">
                <a16:creationId xmlns:a16="http://schemas.microsoft.com/office/drawing/2014/main" id="{791EF73A-8C4F-AE3F-7E45-652DC9C12933}"/>
              </a:ext>
            </a:extLst>
          </p:cNvPr>
          <p:cNvPicPr>
            <a:picLocks noChangeAspect="1"/>
          </p:cNvPicPr>
          <p:nvPr/>
        </p:nvPicPr>
        <p:blipFill>
          <a:blip r:embed="rId7"/>
          <a:stretch>
            <a:fillRect/>
          </a:stretch>
        </p:blipFill>
        <p:spPr>
          <a:xfrm>
            <a:off x="42289" y="3634766"/>
            <a:ext cx="2781182" cy="384939"/>
          </a:xfrm>
          <a:prstGeom prst="rect">
            <a:avLst/>
          </a:prstGeom>
        </p:spPr>
      </p:pic>
      <p:sp>
        <p:nvSpPr>
          <p:cNvPr id="35" name="TextBox 34">
            <a:extLst>
              <a:ext uri="{FF2B5EF4-FFF2-40B4-BE49-F238E27FC236}">
                <a16:creationId xmlns:a16="http://schemas.microsoft.com/office/drawing/2014/main" id="{9C47F629-BB67-E7D6-B0D9-247670624AB3}"/>
              </a:ext>
            </a:extLst>
          </p:cNvPr>
          <p:cNvSpPr txBox="1"/>
          <p:nvPr/>
        </p:nvSpPr>
        <p:spPr>
          <a:xfrm>
            <a:off x="894771" y="3323553"/>
            <a:ext cx="595035" cy="369332"/>
          </a:xfrm>
          <a:prstGeom prst="rect">
            <a:avLst/>
          </a:prstGeom>
          <a:noFill/>
        </p:spPr>
        <p:txBody>
          <a:bodyPr wrap="none" rtlCol="0">
            <a:spAutoFit/>
          </a:bodyPr>
          <a:lstStyle/>
          <a:p>
            <a:r>
              <a:rPr lang="en-US" dirty="0"/>
              <a:t>LHS:</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BF0CDA0-57F3-62CB-7038-2A83E0455CDB}"/>
                  </a:ext>
                </a:extLst>
              </p:cNvPr>
              <p:cNvSpPr txBox="1"/>
              <p:nvPr/>
            </p:nvSpPr>
            <p:spPr>
              <a:xfrm>
                <a:off x="6399886" y="2561395"/>
                <a:ext cx="3933897" cy="369332"/>
              </a:xfrm>
              <a:prstGeom prst="rect">
                <a:avLst/>
              </a:prstGeom>
              <a:noFill/>
            </p:spPr>
            <p:txBody>
              <a:bodyPr wrap="none" rtlCol="0">
                <a:spAutoFit/>
              </a:bodyPr>
              <a:lstStyle/>
              <a:p>
                <a:r>
                  <a:rPr lang="en-US" dirty="0"/>
                  <a:t>In the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&lt;</m:t>
                    </m:r>
                    <m:r>
                      <a:rPr lang="en-US" b="0" i="1" smtClean="0">
                        <a:latin typeface="Cambria Math" panose="02040503050406030204" pitchFamily="18" charset="0"/>
                      </a:rPr>
                      <m:t>𝑥</m:t>
                    </m:r>
                    <m:r>
                      <a:rPr lang="en-US" b="0" i="1" smtClean="0">
                        <a:latin typeface="Cambria Math" panose="02040503050406030204" pitchFamily="18" charset="0"/>
                      </a:rPr>
                      <m:t>&lt;0</m:t>
                    </m:r>
                  </m:oMath>
                </a14:m>
                <a:r>
                  <a:rPr lang="en-US" dirty="0"/>
                  <a:t> region the TISE gives</a:t>
                </a:r>
              </a:p>
            </p:txBody>
          </p:sp>
        </mc:Choice>
        <mc:Fallback xmlns="">
          <p:sp>
            <p:nvSpPr>
              <p:cNvPr id="36" name="TextBox 35">
                <a:extLst>
                  <a:ext uri="{FF2B5EF4-FFF2-40B4-BE49-F238E27FC236}">
                    <a16:creationId xmlns:a16="http://schemas.microsoft.com/office/drawing/2014/main" id="{FBF0CDA0-57F3-62CB-7038-2A83E0455CDB}"/>
                  </a:ext>
                </a:extLst>
              </p:cNvPr>
              <p:cNvSpPr txBox="1">
                <a:spLocks noRot="1" noChangeAspect="1" noMove="1" noResize="1" noEditPoints="1" noAdjustHandles="1" noChangeArrowheads="1" noChangeShapeType="1" noTextEdit="1"/>
              </p:cNvSpPr>
              <p:nvPr/>
            </p:nvSpPr>
            <p:spPr>
              <a:xfrm>
                <a:off x="6399886" y="2561395"/>
                <a:ext cx="3933897" cy="369332"/>
              </a:xfrm>
              <a:prstGeom prst="rect">
                <a:avLst/>
              </a:prstGeom>
              <a:blipFill>
                <a:blip r:embed="rId8"/>
                <a:stretch>
                  <a:fillRect l="-1613" t="-6667" r="-323" b="-26667"/>
                </a:stretch>
              </a:blipFill>
            </p:spPr>
            <p:txBody>
              <a:bodyPr/>
              <a:lstStyle/>
              <a:p>
                <a:r>
                  <a:rPr lang="en-US">
                    <a:noFill/>
                  </a:rPr>
                  <a:t> </a:t>
                </a:r>
              </a:p>
            </p:txBody>
          </p:sp>
        </mc:Fallback>
      </mc:AlternateContent>
      <p:pic>
        <p:nvPicPr>
          <p:cNvPr id="38" name="Picture 37" descr="A black text on a white background&#10;&#10;Description automatically generated">
            <a:extLst>
              <a:ext uri="{FF2B5EF4-FFF2-40B4-BE49-F238E27FC236}">
                <a16:creationId xmlns:a16="http://schemas.microsoft.com/office/drawing/2014/main" id="{F0938BC7-E223-CD2F-FBBD-FB04C938E274}"/>
              </a:ext>
            </a:extLst>
          </p:cNvPr>
          <p:cNvPicPr>
            <a:picLocks noChangeAspect="1"/>
          </p:cNvPicPr>
          <p:nvPr/>
        </p:nvPicPr>
        <p:blipFill>
          <a:blip r:embed="rId9"/>
          <a:stretch>
            <a:fillRect/>
          </a:stretch>
        </p:blipFill>
        <p:spPr>
          <a:xfrm>
            <a:off x="6440277" y="3039623"/>
            <a:ext cx="3979239" cy="535219"/>
          </a:xfrm>
          <a:prstGeom prst="rect">
            <a:avLst/>
          </a:prstGeom>
        </p:spPr>
      </p:pic>
      <p:pic>
        <p:nvPicPr>
          <p:cNvPr id="40" name="Picture 39" descr="A black text on a white background&#10;&#10;Description automatically generated">
            <a:extLst>
              <a:ext uri="{FF2B5EF4-FFF2-40B4-BE49-F238E27FC236}">
                <a16:creationId xmlns:a16="http://schemas.microsoft.com/office/drawing/2014/main" id="{B66E6D79-E46C-5471-A2C2-A24BE05062A5}"/>
              </a:ext>
            </a:extLst>
          </p:cNvPr>
          <p:cNvPicPr>
            <a:picLocks noChangeAspect="1"/>
          </p:cNvPicPr>
          <p:nvPr/>
        </p:nvPicPr>
        <p:blipFill>
          <a:blip r:embed="rId10"/>
          <a:stretch>
            <a:fillRect/>
          </a:stretch>
        </p:blipFill>
        <p:spPr>
          <a:xfrm>
            <a:off x="6926665" y="3645001"/>
            <a:ext cx="2025746" cy="374704"/>
          </a:xfrm>
          <a:prstGeom prst="rect">
            <a:avLst/>
          </a:prstGeom>
        </p:spPr>
      </p:pic>
      <p:sp>
        <p:nvSpPr>
          <p:cNvPr id="41" name="TextBox 40">
            <a:extLst>
              <a:ext uri="{FF2B5EF4-FFF2-40B4-BE49-F238E27FC236}">
                <a16:creationId xmlns:a16="http://schemas.microsoft.com/office/drawing/2014/main" id="{1AFBB86A-CF4D-D6C7-2458-75A595908777}"/>
              </a:ext>
            </a:extLst>
          </p:cNvPr>
          <p:cNvSpPr txBox="1"/>
          <p:nvPr/>
        </p:nvSpPr>
        <p:spPr>
          <a:xfrm>
            <a:off x="339437" y="2647028"/>
            <a:ext cx="388248" cy="369332"/>
          </a:xfrm>
          <a:prstGeom prst="rect">
            <a:avLst/>
          </a:prstGeom>
          <a:noFill/>
        </p:spPr>
        <p:txBody>
          <a:bodyPr wrap="square" rtlCol="0">
            <a:spAutoFit/>
          </a:bodyPr>
          <a:lstStyle/>
          <a:p>
            <a:r>
              <a:rPr lang="en-US" dirty="0"/>
              <a:t>A)</a:t>
            </a:r>
          </a:p>
        </p:txBody>
      </p:sp>
      <p:sp>
        <p:nvSpPr>
          <p:cNvPr id="42" name="TextBox 41">
            <a:extLst>
              <a:ext uri="{FF2B5EF4-FFF2-40B4-BE49-F238E27FC236}">
                <a16:creationId xmlns:a16="http://schemas.microsoft.com/office/drawing/2014/main" id="{76AA7DBE-51E3-0C96-A22F-234DAAFEDE01}"/>
              </a:ext>
            </a:extLst>
          </p:cNvPr>
          <p:cNvSpPr txBox="1"/>
          <p:nvPr/>
        </p:nvSpPr>
        <p:spPr>
          <a:xfrm>
            <a:off x="6399886" y="3650373"/>
            <a:ext cx="601447" cy="369332"/>
          </a:xfrm>
          <a:prstGeom prst="rect">
            <a:avLst/>
          </a:prstGeom>
          <a:noFill/>
        </p:spPr>
        <p:txBody>
          <a:bodyPr wrap="none" rtlCol="0">
            <a:spAutoFit/>
          </a:bodyPr>
          <a:lstStyle/>
          <a:p>
            <a:r>
              <a:rPr lang="en-US" dirty="0"/>
              <a:t>with</a:t>
            </a:r>
          </a:p>
        </p:txBody>
      </p:sp>
      <p:sp>
        <p:nvSpPr>
          <p:cNvPr id="44" name="TextBox 43">
            <a:extLst>
              <a:ext uri="{FF2B5EF4-FFF2-40B4-BE49-F238E27FC236}">
                <a16:creationId xmlns:a16="http://schemas.microsoft.com/office/drawing/2014/main" id="{FE2DFC7F-0CD5-6BF9-2756-565D4BBE05A1}"/>
              </a:ext>
            </a:extLst>
          </p:cNvPr>
          <p:cNvSpPr txBox="1"/>
          <p:nvPr/>
        </p:nvSpPr>
        <p:spPr>
          <a:xfrm>
            <a:off x="6399885" y="4086108"/>
            <a:ext cx="2404903" cy="369332"/>
          </a:xfrm>
          <a:prstGeom prst="rect">
            <a:avLst/>
          </a:prstGeom>
          <a:noFill/>
        </p:spPr>
        <p:txBody>
          <a:bodyPr wrap="square">
            <a:spAutoFit/>
          </a:bodyPr>
          <a:lstStyle/>
          <a:p>
            <a:r>
              <a:rPr lang="en-US" sz="1800" dirty="0">
                <a:effectLst/>
                <a:latin typeface="CMR10"/>
              </a:rPr>
              <a:t>The general solution is:</a:t>
            </a:r>
            <a:endParaRPr lang="en-US" dirty="0"/>
          </a:p>
        </p:txBody>
      </p:sp>
      <p:pic>
        <p:nvPicPr>
          <p:cNvPr id="46" name="Picture 45" descr="A black text with a white background&#10;&#10;Description automatically generated">
            <a:extLst>
              <a:ext uri="{FF2B5EF4-FFF2-40B4-BE49-F238E27FC236}">
                <a16:creationId xmlns:a16="http://schemas.microsoft.com/office/drawing/2014/main" id="{4B2D9B78-E1FD-E414-F058-B8C39F83B5A3}"/>
              </a:ext>
            </a:extLst>
          </p:cNvPr>
          <p:cNvPicPr>
            <a:picLocks noChangeAspect="1"/>
          </p:cNvPicPr>
          <p:nvPr/>
        </p:nvPicPr>
        <p:blipFill>
          <a:blip r:embed="rId11"/>
          <a:stretch>
            <a:fillRect/>
          </a:stretch>
        </p:blipFill>
        <p:spPr>
          <a:xfrm>
            <a:off x="8707652" y="4086108"/>
            <a:ext cx="3098800" cy="406400"/>
          </a:xfrm>
          <a:prstGeom prst="rect">
            <a:avLst/>
          </a:prstGeom>
        </p:spPr>
      </p:pic>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F290680-149D-C042-4620-0D130F28E5B5}"/>
                  </a:ext>
                </a:extLst>
              </p:cNvPr>
              <p:cNvSpPr txBox="1"/>
              <p:nvPr/>
            </p:nvSpPr>
            <p:spPr>
              <a:xfrm>
                <a:off x="148046" y="4563316"/>
                <a:ext cx="6060570" cy="923330"/>
              </a:xfrm>
              <a:prstGeom prst="rect">
                <a:avLst/>
              </a:prstGeom>
              <a:noFill/>
            </p:spPr>
            <p:txBody>
              <a:bodyPr wrap="none" rtlCol="0">
                <a:spAutoFit/>
              </a:bodyPr>
              <a:lstStyle/>
              <a:p>
                <a:pPr marL="285750" indent="-285750">
                  <a:buFont typeface="Arial" panose="020B0604020202020204" pitchFamily="34" charset="0"/>
                  <a:buChar char="•"/>
                </a:pPr>
                <a:r>
                  <a:rPr lang="en-US" dirty="0"/>
                  <a:t>Boundary conditions: </a:t>
                </a:r>
                <a14:m>
                  <m:oMath xmlns:m="http://schemas.openxmlformats.org/officeDocument/2006/math">
                    <m:r>
                      <a:rPr lang="el-GR" sz="1800" i="1" dirty="0" smtClean="0">
                        <a:effectLst/>
                        <a:latin typeface="Cambria Math" panose="02040503050406030204" pitchFamily="18" charset="0"/>
                      </a:rPr>
                      <m:t>𝜓</m:t>
                    </m:r>
                    <m:r>
                      <a:rPr lang="el-GR" sz="1800" i="1" dirty="0" smtClean="0">
                        <a:effectLst/>
                        <a:latin typeface="Cambria Math" panose="02040503050406030204" pitchFamily="18" charset="0"/>
                      </a:rPr>
                      <m:t>(0) = 0</m:t>
                    </m:r>
                  </m:oMath>
                </a14:m>
                <a:r>
                  <a:rPr lang="el-GR" sz="1800" dirty="0">
                    <a:effectLst/>
                    <a:latin typeface="CMR10"/>
                  </a:rPr>
                  <a:t> </a:t>
                </a:r>
                <a:r>
                  <a:rPr lang="en-US" sz="1800" dirty="0">
                    <a:effectLst/>
                    <a:latin typeface="CMR10"/>
                  </a:rPr>
                  <a:t>implies </a:t>
                </a:r>
                <a14:m>
                  <m:oMath xmlns:m="http://schemas.openxmlformats.org/officeDocument/2006/math">
                    <m:r>
                      <a:rPr lang="en-US" sz="1800" i="1" dirty="0" smtClean="0">
                        <a:effectLst/>
                        <a:latin typeface="Cambria Math" panose="02040503050406030204" pitchFamily="18" charset="0"/>
                      </a:rPr>
                      <m:t>𝐷</m:t>
                    </m:r>
                    <m:r>
                      <a:rPr lang="en-US" sz="1800" i="1" dirty="0" smtClean="0">
                        <a:effectLst/>
                        <a:latin typeface="Cambria Math" panose="02040503050406030204" pitchFamily="18" charset="0"/>
                      </a:rPr>
                      <m:t> = 0</m:t>
                    </m:r>
                  </m:oMath>
                </a14:m>
                <a:r>
                  <a:rPr lang="en-US" sz="1800" dirty="0">
                    <a:effectLst/>
                    <a:latin typeface="CMR10"/>
                  </a:rPr>
                  <a:t>, so</a:t>
                </a:r>
              </a:p>
              <a:p>
                <a:pPr marL="285750" indent="-285750">
                  <a:buFont typeface="Arial" panose="020B0604020202020204" pitchFamily="34" charset="0"/>
                  <a:buChar char="•"/>
                </a:pPr>
                <a:endParaRPr lang="en-US" sz="1800" dirty="0">
                  <a:effectLst/>
                  <a:latin typeface="CMR10"/>
                </a:endParaRPr>
              </a:p>
              <a:p>
                <a:pPr marL="285750" indent="-285750">
                  <a:buFont typeface="Arial" panose="020B0604020202020204" pitchFamily="34" charset="0"/>
                  <a:buChar char="•"/>
                </a:pPr>
                <a:r>
                  <a:rPr lang="en-US" sz="1800" dirty="0">
                    <a:effectLst/>
                    <a:latin typeface="CMR10"/>
                  </a:rPr>
                  <a:t>The continuity of </a:t>
                </a:r>
                <a14:m>
                  <m:oMath xmlns:m="http://schemas.openxmlformats.org/officeDocument/2006/math">
                    <m:r>
                      <a:rPr lang="el-GR" sz="1800" i="1" dirty="0" smtClean="0">
                        <a:effectLst/>
                        <a:latin typeface="Cambria Math" panose="02040503050406030204" pitchFamily="18" charset="0"/>
                      </a:rPr>
                      <m:t>𝜓</m:t>
                    </m:r>
                    <m:r>
                      <a:rPr lang="el-GR" sz="1800" i="1" dirty="0" smtClean="0">
                        <a:effectLst/>
                        <a:latin typeface="Cambria Math" panose="02040503050406030204" pitchFamily="18" charset="0"/>
                      </a:rPr>
                      <m:t>(</m:t>
                    </m:r>
                    <m:r>
                      <a:rPr lang="en-US" sz="1800" i="1" dirty="0" smtClean="0">
                        <a:effectLst/>
                        <a:latin typeface="Cambria Math" panose="02040503050406030204" pitchFamily="18" charset="0"/>
                      </a:rPr>
                      <m:t>𝑥</m:t>
                    </m:r>
                    <m:r>
                      <a:rPr lang="en-US" sz="1800" i="1" dirty="0" smtClean="0">
                        <a:effectLst/>
                        <a:latin typeface="Cambria Math" panose="02040503050406030204" pitchFamily="18" charset="0"/>
                      </a:rPr>
                      <m:t>) </m:t>
                    </m:r>
                  </m:oMath>
                </a14:m>
                <a:r>
                  <a:rPr lang="en-US" sz="1800" dirty="0">
                    <a:effectLst/>
                    <a:latin typeface="CMR10"/>
                  </a:rPr>
                  <a:t>and </a:t>
                </a:r>
                <a14:m>
                  <m:oMath xmlns:m="http://schemas.openxmlformats.org/officeDocument/2006/math">
                    <m:r>
                      <a:rPr lang="el-GR" sz="1800" i="1" dirty="0" smtClean="0">
                        <a:effectLst/>
                        <a:latin typeface="Cambria Math" panose="02040503050406030204" pitchFamily="18" charset="0"/>
                      </a:rPr>
                      <m:t>𝜓</m:t>
                    </m:r>
                    <m:r>
                      <a:rPr lang="el-GR" sz="1800" i="1" dirty="0" smtClean="0">
                        <a:effectLst/>
                        <a:latin typeface="Cambria Math" panose="02040503050406030204" pitchFamily="18" charset="0"/>
                      </a:rPr>
                      <m:t>′(</m:t>
                    </m:r>
                    <m:r>
                      <a:rPr lang="en-US" sz="1800" i="1" dirty="0" smtClean="0">
                        <a:effectLst/>
                        <a:latin typeface="Cambria Math" panose="02040503050406030204" pitchFamily="18" charset="0"/>
                      </a:rPr>
                      <m:t>𝑥</m:t>
                    </m:r>
                    <m:r>
                      <a:rPr lang="en-US" sz="1800" i="1" dirty="0" smtClean="0">
                        <a:effectLst/>
                        <a:latin typeface="Cambria Math" panose="02040503050406030204" pitchFamily="18" charset="0"/>
                      </a:rPr>
                      <m:t>)</m:t>
                    </m:r>
                  </m:oMath>
                </a14:m>
                <a:r>
                  <a:rPr lang="en-US" sz="1800" dirty="0">
                    <a:effectLst/>
                    <a:latin typeface="CMR10"/>
                  </a:rPr>
                  <a:t> at </a:t>
                </a:r>
                <a14:m>
                  <m:oMath xmlns:m="http://schemas.openxmlformats.org/officeDocument/2006/math">
                    <m:r>
                      <a:rPr lang="en-US" sz="1800" i="1" dirty="0" smtClean="0">
                        <a:effectLst/>
                        <a:latin typeface="Cambria Math" panose="02040503050406030204" pitchFamily="18" charset="0"/>
                      </a:rPr>
                      <m:t>𝑥</m:t>
                    </m:r>
                    <m:r>
                      <a:rPr lang="en-US" sz="1800" i="1" dirty="0" smtClean="0">
                        <a:effectLst/>
                        <a:latin typeface="Cambria Math" panose="02040503050406030204" pitchFamily="18" charset="0"/>
                      </a:rPr>
                      <m:t> = −</m:t>
                    </m:r>
                    <m:r>
                      <a:rPr lang="en-US" sz="1800" i="1" dirty="0" smtClean="0">
                        <a:effectLst/>
                        <a:latin typeface="Cambria Math" panose="02040503050406030204" pitchFamily="18" charset="0"/>
                      </a:rPr>
                      <m:t>𝑎</m:t>
                    </m:r>
                  </m:oMath>
                </a14:m>
                <a:r>
                  <a:rPr lang="en-US" sz="1800" dirty="0">
                    <a:effectLst/>
                    <a:latin typeface="CMMI10"/>
                  </a:rPr>
                  <a:t> </a:t>
                </a:r>
                <a:r>
                  <a:rPr lang="en-US" sz="1800" dirty="0">
                    <a:effectLst/>
                    <a:latin typeface="CMR10"/>
                  </a:rPr>
                  <a:t>imposes that </a:t>
                </a:r>
                <a:endParaRPr lang="en-US" dirty="0"/>
              </a:p>
            </p:txBody>
          </p:sp>
        </mc:Choice>
        <mc:Fallback xmlns="">
          <p:sp>
            <p:nvSpPr>
              <p:cNvPr id="47" name="TextBox 46">
                <a:extLst>
                  <a:ext uri="{FF2B5EF4-FFF2-40B4-BE49-F238E27FC236}">
                    <a16:creationId xmlns:a16="http://schemas.microsoft.com/office/drawing/2014/main" id="{7F290680-149D-C042-4620-0D130F28E5B5}"/>
                  </a:ext>
                </a:extLst>
              </p:cNvPr>
              <p:cNvSpPr txBox="1">
                <a:spLocks noRot="1" noChangeAspect="1" noMove="1" noResize="1" noEditPoints="1" noAdjustHandles="1" noChangeArrowheads="1" noChangeShapeType="1" noTextEdit="1"/>
              </p:cNvSpPr>
              <p:nvPr/>
            </p:nvSpPr>
            <p:spPr>
              <a:xfrm>
                <a:off x="148046" y="4563316"/>
                <a:ext cx="6060570" cy="923330"/>
              </a:xfrm>
              <a:prstGeom prst="rect">
                <a:avLst/>
              </a:prstGeom>
              <a:blipFill>
                <a:blip r:embed="rId12"/>
                <a:stretch>
                  <a:fillRect l="-628" t="-2703" b="-9459"/>
                </a:stretch>
              </a:blipFill>
            </p:spPr>
            <p:txBody>
              <a:bodyPr/>
              <a:lstStyle/>
              <a:p>
                <a:r>
                  <a:rPr lang="en-US">
                    <a:noFill/>
                  </a:rPr>
                  <a:t> </a:t>
                </a:r>
              </a:p>
            </p:txBody>
          </p:sp>
        </mc:Fallback>
      </mc:AlternateContent>
      <p:pic>
        <p:nvPicPr>
          <p:cNvPr id="49" name="Picture 48">
            <a:extLst>
              <a:ext uri="{FF2B5EF4-FFF2-40B4-BE49-F238E27FC236}">
                <a16:creationId xmlns:a16="http://schemas.microsoft.com/office/drawing/2014/main" id="{B236CE57-6BCC-4FD4-82E7-20CBB44AECA1}"/>
              </a:ext>
            </a:extLst>
          </p:cNvPr>
          <p:cNvPicPr>
            <a:picLocks noChangeAspect="1"/>
          </p:cNvPicPr>
          <p:nvPr/>
        </p:nvPicPr>
        <p:blipFill>
          <a:blip r:embed="rId13"/>
          <a:stretch>
            <a:fillRect/>
          </a:stretch>
        </p:blipFill>
        <p:spPr>
          <a:xfrm>
            <a:off x="5434510" y="4543747"/>
            <a:ext cx="3517900" cy="393700"/>
          </a:xfrm>
          <a:prstGeom prst="rect">
            <a:avLst/>
          </a:prstGeom>
        </p:spPr>
      </p:pic>
      <p:pic>
        <p:nvPicPr>
          <p:cNvPr id="51" name="Picture 50">
            <a:extLst>
              <a:ext uri="{FF2B5EF4-FFF2-40B4-BE49-F238E27FC236}">
                <a16:creationId xmlns:a16="http://schemas.microsoft.com/office/drawing/2014/main" id="{D2C12927-0824-CE4B-8FCF-E4C95070C467}"/>
              </a:ext>
            </a:extLst>
          </p:cNvPr>
          <p:cNvPicPr>
            <a:picLocks noChangeAspect="1"/>
          </p:cNvPicPr>
          <p:nvPr/>
        </p:nvPicPr>
        <p:blipFill>
          <a:blip r:embed="rId14"/>
          <a:stretch>
            <a:fillRect/>
          </a:stretch>
        </p:blipFill>
        <p:spPr>
          <a:xfrm>
            <a:off x="2069304" y="5531435"/>
            <a:ext cx="6843553" cy="505560"/>
          </a:xfrm>
          <a:prstGeom prst="rect">
            <a:avLst/>
          </a:prstGeom>
        </p:spPr>
      </p:pic>
      <p:sp>
        <p:nvSpPr>
          <p:cNvPr id="52" name="TextBox 51">
            <a:extLst>
              <a:ext uri="{FF2B5EF4-FFF2-40B4-BE49-F238E27FC236}">
                <a16:creationId xmlns:a16="http://schemas.microsoft.com/office/drawing/2014/main" id="{E7E514F0-4B38-3FD9-C3FA-A9427BE85A59}"/>
              </a:ext>
            </a:extLst>
          </p:cNvPr>
          <p:cNvSpPr txBox="1"/>
          <p:nvPr/>
        </p:nvSpPr>
        <p:spPr>
          <a:xfrm>
            <a:off x="2476842" y="5969066"/>
            <a:ext cx="532518" cy="369332"/>
          </a:xfrm>
          <a:prstGeom prst="rect">
            <a:avLst/>
          </a:prstGeom>
          <a:noFill/>
        </p:spPr>
        <p:txBody>
          <a:bodyPr wrap="none" rtlCol="0">
            <a:spAutoFit/>
          </a:bodyPr>
          <a:lstStyle/>
          <a:p>
            <a:r>
              <a:rPr lang="en-US" dirty="0"/>
              <a:t>LHS</a:t>
            </a:r>
          </a:p>
        </p:txBody>
      </p:sp>
      <p:sp>
        <p:nvSpPr>
          <p:cNvPr id="53" name="TextBox 52">
            <a:extLst>
              <a:ext uri="{FF2B5EF4-FFF2-40B4-BE49-F238E27FC236}">
                <a16:creationId xmlns:a16="http://schemas.microsoft.com/office/drawing/2014/main" id="{87A29475-0222-81AB-153A-1C5DB4C7F0D5}"/>
              </a:ext>
            </a:extLst>
          </p:cNvPr>
          <p:cNvSpPr txBox="1"/>
          <p:nvPr/>
        </p:nvSpPr>
        <p:spPr>
          <a:xfrm>
            <a:off x="4216760" y="5963183"/>
            <a:ext cx="559769" cy="369332"/>
          </a:xfrm>
          <a:prstGeom prst="rect">
            <a:avLst/>
          </a:prstGeom>
          <a:noFill/>
        </p:spPr>
        <p:txBody>
          <a:bodyPr wrap="none" rtlCol="0">
            <a:spAutoFit/>
          </a:bodyPr>
          <a:lstStyle/>
          <a:p>
            <a:r>
              <a:rPr lang="en-US" dirty="0"/>
              <a:t>RHS</a:t>
            </a:r>
          </a:p>
        </p:txBody>
      </p:sp>
      <p:pic>
        <p:nvPicPr>
          <p:cNvPr id="5" name="Picture 4" descr="A mathematical equation with a number of letters&#10;&#10;AI-generated content may be incorrect.">
            <a:extLst>
              <a:ext uri="{FF2B5EF4-FFF2-40B4-BE49-F238E27FC236}">
                <a16:creationId xmlns:a16="http://schemas.microsoft.com/office/drawing/2014/main" id="{764398FD-596C-4225-114D-2CAC5B90E012}"/>
              </a:ext>
            </a:extLst>
          </p:cNvPr>
          <p:cNvPicPr>
            <a:picLocks noChangeAspect="1"/>
          </p:cNvPicPr>
          <p:nvPr/>
        </p:nvPicPr>
        <p:blipFill>
          <a:blip r:embed="rId15"/>
          <a:stretch>
            <a:fillRect/>
          </a:stretch>
        </p:blipFill>
        <p:spPr>
          <a:xfrm>
            <a:off x="10418901" y="4736218"/>
            <a:ext cx="1439103" cy="488422"/>
          </a:xfrm>
          <a:prstGeom prst="rect">
            <a:avLst/>
          </a:prstGeom>
        </p:spPr>
      </p:pic>
      <p:pic>
        <p:nvPicPr>
          <p:cNvPr id="9" name="Picture 8" descr="A mathematical equation with a few lines&#10;&#10;AI-generated content may be incorrect.">
            <a:extLst>
              <a:ext uri="{FF2B5EF4-FFF2-40B4-BE49-F238E27FC236}">
                <a16:creationId xmlns:a16="http://schemas.microsoft.com/office/drawing/2014/main" id="{CA107B4D-A93C-67FC-D474-A14EE36FD82D}"/>
              </a:ext>
            </a:extLst>
          </p:cNvPr>
          <p:cNvPicPr>
            <a:picLocks noChangeAspect="1"/>
          </p:cNvPicPr>
          <p:nvPr/>
        </p:nvPicPr>
        <p:blipFill>
          <a:blip r:embed="rId16"/>
          <a:stretch>
            <a:fillRect/>
          </a:stretch>
        </p:blipFill>
        <p:spPr>
          <a:xfrm>
            <a:off x="10470453" y="5355959"/>
            <a:ext cx="1387551" cy="428256"/>
          </a:xfrm>
          <a:prstGeom prst="rect">
            <a:avLst/>
          </a:prstGeom>
        </p:spPr>
      </p:pic>
      <p:sp>
        <p:nvSpPr>
          <p:cNvPr id="10" name="Left Brace 9">
            <a:extLst>
              <a:ext uri="{FF2B5EF4-FFF2-40B4-BE49-F238E27FC236}">
                <a16:creationId xmlns:a16="http://schemas.microsoft.com/office/drawing/2014/main" id="{694E1380-5942-564B-C9DD-44E34317FD12}"/>
              </a:ext>
            </a:extLst>
          </p:cNvPr>
          <p:cNvSpPr/>
          <p:nvPr/>
        </p:nvSpPr>
        <p:spPr>
          <a:xfrm>
            <a:off x="10309107" y="4805362"/>
            <a:ext cx="219587" cy="962833"/>
          </a:xfrm>
          <a:prstGeom prst="leftBrac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934287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22CFED-2153-18C6-E1F9-64C612F702E9}"/>
              </a:ext>
            </a:extLst>
          </p:cNvPr>
          <p:cNvSpPr txBox="1"/>
          <p:nvPr/>
        </p:nvSpPr>
        <p:spPr>
          <a:xfrm>
            <a:off x="256805" y="863329"/>
            <a:ext cx="11016540" cy="369332"/>
          </a:xfrm>
          <a:prstGeom prst="rect">
            <a:avLst/>
          </a:prstGeom>
          <a:noFill/>
        </p:spPr>
        <p:txBody>
          <a:bodyPr wrap="square">
            <a:spAutoFit/>
          </a:bodyPr>
          <a:lstStyle/>
          <a:p>
            <a:r>
              <a:rPr lang="en-US" sz="1800" dirty="0">
                <a:effectLst/>
                <a:latin typeface="CMR10"/>
              </a:rPr>
              <a:t>If we divide the two equations,                                                             then we can solve for </a:t>
            </a:r>
            <a:r>
              <a:rPr lang="en-US" sz="1800" dirty="0">
                <a:effectLst/>
                <a:latin typeface="CMMI10"/>
              </a:rPr>
              <a:t>B</a:t>
            </a:r>
            <a:endParaRPr lang="en-US" dirty="0"/>
          </a:p>
        </p:txBody>
      </p:sp>
      <p:sp>
        <p:nvSpPr>
          <p:cNvPr id="5" name="Title 1">
            <a:extLst>
              <a:ext uri="{FF2B5EF4-FFF2-40B4-BE49-F238E27FC236}">
                <a16:creationId xmlns:a16="http://schemas.microsoft.com/office/drawing/2014/main" id="{A49A5956-5402-5562-5689-965DCED0EBF0}"/>
              </a:ext>
            </a:extLst>
          </p:cNvPr>
          <p:cNvSpPr txBox="1">
            <a:spLocks/>
          </p:cNvSpPr>
          <p:nvPr/>
        </p:nvSpPr>
        <p:spPr>
          <a:xfrm>
            <a:off x="339437" y="0"/>
            <a:ext cx="4807329" cy="9374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Example problem</a:t>
            </a:r>
          </a:p>
        </p:txBody>
      </p:sp>
      <p:pic>
        <p:nvPicPr>
          <p:cNvPr id="7" name="Picture 6" descr="A mathematical equation with black text&#10;&#10;Description automatically generated">
            <a:extLst>
              <a:ext uri="{FF2B5EF4-FFF2-40B4-BE49-F238E27FC236}">
                <a16:creationId xmlns:a16="http://schemas.microsoft.com/office/drawing/2014/main" id="{E4C3C1D2-6F32-5506-3951-234BF380631B}"/>
              </a:ext>
            </a:extLst>
          </p:cNvPr>
          <p:cNvPicPr>
            <a:picLocks noChangeAspect="1"/>
          </p:cNvPicPr>
          <p:nvPr/>
        </p:nvPicPr>
        <p:blipFill>
          <a:blip r:embed="rId2"/>
          <a:stretch>
            <a:fillRect/>
          </a:stretch>
        </p:blipFill>
        <p:spPr>
          <a:xfrm>
            <a:off x="3374208" y="749050"/>
            <a:ext cx="2948215" cy="597890"/>
          </a:xfrm>
          <a:prstGeom prst="rect">
            <a:avLst/>
          </a:prstGeom>
        </p:spPr>
      </p:pic>
      <p:pic>
        <p:nvPicPr>
          <p:cNvPr id="9" name="Picture 8" descr="A math equations and formulas&#10;&#10;Description automatically generated with medium confidence">
            <a:extLst>
              <a:ext uri="{FF2B5EF4-FFF2-40B4-BE49-F238E27FC236}">
                <a16:creationId xmlns:a16="http://schemas.microsoft.com/office/drawing/2014/main" id="{10AC4281-0881-3714-2CE3-F9B699712E47}"/>
              </a:ext>
            </a:extLst>
          </p:cNvPr>
          <p:cNvPicPr>
            <a:picLocks noChangeAspect="1"/>
          </p:cNvPicPr>
          <p:nvPr/>
        </p:nvPicPr>
        <p:blipFill>
          <a:blip r:embed="rId3"/>
          <a:stretch>
            <a:fillRect/>
          </a:stretch>
        </p:blipFill>
        <p:spPr>
          <a:xfrm>
            <a:off x="3400334" y="1432154"/>
            <a:ext cx="5086003" cy="1327672"/>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8F85383-90B9-0B85-F4EB-9AC7E1D1CE53}"/>
                  </a:ext>
                </a:extLst>
              </p:cNvPr>
              <p:cNvSpPr txBox="1"/>
              <p:nvPr/>
            </p:nvSpPr>
            <p:spPr>
              <a:xfrm>
                <a:off x="256805" y="4304763"/>
                <a:ext cx="4831579" cy="369332"/>
              </a:xfrm>
              <a:prstGeom prst="rect">
                <a:avLst/>
              </a:prstGeom>
              <a:noFill/>
            </p:spPr>
            <p:txBody>
              <a:bodyPr wrap="none" rtlCol="0">
                <a:spAutoFit/>
              </a:bodyPr>
              <a:lstStyle/>
              <a:p>
                <a:r>
                  <a:rPr lang="en-US" dirty="0"/>
                  <a:t>C) </a:t>
                </a:r>
                <a:r>
                  <a:rPr lang="en-US" sz="1800" dirty="0">
                    <a:effectLst/>
                    <a:latin typeface="CMR10"/>
                  </a:rPr>
                  <a:t>From part A), the wave function for </a:t>
                </a:r>
                <a14:m>
                  <m:oMath xmlns:m="http://schemas.openxmlformats.org/officeDocument/2006/math">
                    <m:r>
                      <a:rPr lang="en-US" sz="1800" i="1" dirty="0" smtClean="0">
                        <a:effectLst/>
                        <a:latin typeface="Cambria Math" panose="02040503050406030204" pitchFamily="18" charset="0"/>
                      </a:rPr>
                      <m:t>𝑥</m:t>
                    </m:r>
                    <m:r>
                      <a:rPr lang="en-US" sz="1800" i="1" dirty="0" smtClean="0">
                        <a:effectLst/>
                        <a:latin typeface="Cambria Math" panose="02040503050406030204" pitchFamily="18" charset="0"/>
                      </a:rPr>
                      <m:t> &lt; −</m:t>
                    </m:r>
                    <m:r>
                      <a:rPr lang="en-US" sz="1800" i="1" dirty="0" smtClean="0">
                        <a:effectLst/>
                        <a:latin typeface="Cambria Math" panose="02040503050406030204" pitchFamily="18" charset="0"/>
                      </a:rPr>
                      <m:t>𝑎</m:t>
                    </m:r>
                  </m:oMath>
                </a14:m>
                <a:r>
                  <a:rPr lang="en-US" sz="1800" dirty="0">
                    <a:effectLst/>
                    <a:latin typeface="CMMI10"/>
                  </a:rPr>
                  <a:t> </a:t>
                </a:r>
                <a:r>
                  <a:rPr lang="en-US" sz="1800" dirty="0">
                    <a:effectLst/>
                    <a:latin typeface="CMR10"/>
                  </a:rPr>
                  <a:t>is</a:t>
                </a:r>
                <a:endParaRPr lang="en-US" dirty="0"/>
              </a:p>
            </p:txBody>
          </p:sp>
        </mc:Choice>
        <mc:Fallback xmlns="">
          <p:sp>
            <p:nvSpPr>
              <p:cNvPr id="10" name="TextBox 9">
                <a:extLst>
                  <a:ext uri="{FF2B5EF4-FFF2-40B4-BE49-F238E27FC236}">
                    <a16:creationId xmlns:a16="http://schemas.microsoft.com/office/drawing/2014/main" id="{B8F85383-90B9-0B85-F4EB-9AC7E1D1CE53}"/>
                  </a:ext>
                </a:extLst>
              </p:cNvPr>
              <p:cNvSpPr txBox="1">
                <a:spLocks noRot="1" noChangeAspect="1" noMove="1" noResize="1" noEditPoints="1" noAdjustHandles="1" noChangeArrowheads="1" noChangeShapeType="1" noTextEdit="1"/>
              </p:cNvSpPr>
              <p:nvPr/>
            </p:nvSpPr>
            <p:spPr>
              <a:xfrm>
                <a:off x="256805" y="4304763"/>
                <a:ext cx="4831579" cy="369332"/>
              </a:xfrm>
              <a:prstGeom prst="rect">
                <a:avLst/>
              </a:prstGeom>
              <a:blipFill>
                <a:blip r:embed="rId4"/>
                <a:stretch>
                  <a:fillRect l="-1050" t="-6452" b="-22581"/>
                </a:stretch>
              </a:blipFill>
            </p:spPr>
            <p:txBody>
              <a:bodyPr/>
              <a:lstStyle/>
              <a:p>
                <a:r>
                  <a:rPr lang="en-US">
                    <a:noFill/>
                  </a:rPr>
                  <a:t> </a:t>
                </a:r>
              </a:p>
            </p:txBody>
          </p:sp>
        </mc:Fallback>
      </mc:AlternateContent>
      <p:pic>
        <p:nvPicPr>
          <p:cNvPr id="12" name="Picture 11" descr="A black text on a white background&#10;&#10;Description automatically generated">
            <a:extLst>
              <a:ext uri="{FF2B5EF4-FFF2-40B4-BE49-F238E27FC236}">
                <a16:creationId xmlns:a16="http://schemas.microsoft.com/office/drawing/2014/main" id="{B01B12E1-DABD-AFF8-8675-0B8932D277EE}"/>
              </a:ext>
            </a:extLst>
          </p:cNvPr>
          <p:cNvPicPr>
            <a:picLocks noChangeAspect="1"/>
          </p:cNvPicPr>
          <p:nvPr/>
        </p:nvPicPr>
        <p:blipFill>
          <a:blip r:embed="rId5"/>
          <a:stretch>
            <a:fillRect/>
          </a:stretch>
        </p:blipFill>
        <p:spPr>
          <a:xfrm>
            <a:off x="3301275" y="4717579"/>
            <a:ext cx="4649651" cy="742985"/>
          </a:xfrm>
          <a:prstGeom prst="rect">
            <a:avLst/>
          </a:prstGeom>
        </p:spPr>
      </p:pic>
      <p:pic>
        <p:nvPicPr>
          <p:cNvPr id="14" name="Picture 13">
            <a:extLst>
              <a:ext uri="{FF2B5EF4-FFF2-40B4-BE49-F238E27FC236}">
                <a16:creationId xmlns:a16="http://schemas.microsoft.com/office/drawing/2014/main" id="{4F2DFEB3-0391-918B-7976-112FAD12C0BD}"/>
              </a:ext>
            </a:extLst>
          </p:cNvPr>
          <p:cNvPicPr>
            <a:picLocks noChangeAspect="1"/>
          </p:cNvPicPr>
          <p:nvPr/>
        </p:nvPicPr>
        <p:blipFill>
          <a:blip r:embed="rId6"/>
          <a:stretch>
            <a:fillRect/>
          </a:stretch>
        </p:blipFill>
        <p:spPr>
          <a:xfrm>
            <a:off x="3269483" y="3501365"/>
            <a:ext cx="5152319" cy="629125"/>
          </a:xfrm>
          <a:prstGeom prst="rect">
            <a:avLst/>
          </a:prstGeom>
        </p:spPr>
      </p:pic>
      <p:sp>
        <p:nvSpPr>
          <p:cNvPr id="15" name="TextBox 14">
            <a:extLst>
              <a:ext uri="{FF2B5EF4-FFF2-40B4-BE49-F238E27FC236}">
                <a16:creationId xmlns:a16="http://schemas.microsoft.com/office/drawing/2014/main" id="{4D4E65AC-3F0B-2F75-96E4-93683041CB85}"/>
              </a:ext>
            </a:extLst>
          </p:cNvPr>
          <p:cNvSpPr txBox="1"/>
          <p:nvPr/>
        </p:nvSpPr>
        <p:spPr>
          <a:xfrm>
            <a:off x="256805" y="2977847"/>
            <a:ext cx="5588838" cy="369332"/>
          </a:xfrm>
          <a:prstGeom prst="rect">
            <a:avLst/>
          </a:prstGeom>
          <a:noFill/>
        </p:spPr>
        <p:txBody>
          <a:bodyPr wrap="none" rtlCol="0">
            <a:spAutoFit/>
          </a:bodyPr>
          <a:lstStyle/>
          <a:p>
            <a:r>
              <a:rPr lang="en-US" dirty="0"/>
              <a:t>B) Now that we know the coefficient B, we can determine</a:t>
            </a:r>
          </a:p>
        </p:txBody>
      </p:sp>
      <p:sp>
        <p:nvSpPr>
          <p:cNvPr id="16" name="TextBox 15">
            <a:extLst>
              <a:ext uri="{FF2B5EF4-FFF2-40B4-BE49-F238E27FC236}">
                <a16:creationId xmlns:a16="http://schemas.microsoft.com/office/drawing/2014/main" id="{98BAFF0E-8EC3-9D2D-8635-31DDC329DB22}"/>
              </a:ext>
            </a:extLst>
          </p:cNvPr>
          <p:cNvSpPr txBox="1"/>
          <p:nvPr/>
        </p:nvSpPr>
        <p:spPr>
          <a:xfrm>
            <a:off x="339437" y="5466506"/>
            <a:ext cx="3169457" cy="369332"/>
          </a:xfrm>
          <a:prstGeom prst="rect">
            <a:avLst/>
          </a:prstGeom>
          <a:noFill/>
        </p:spPr>
        <p:txBody>
          <a:bodyPr wrap="none" rtlCol="0">
            <a:spAutoFit/>
          </a:bodyPr>
          <a:lstStyle/>
          <a:p>
            <a:r>
              <a:rPr lang="en-US" sz="1800" dirty="0">
                <a:effectLst/>
                <a:latin typeface="CMR10"/>
              </a:rPr>
              <a:t>But, by definition of phase shift </a:t>
            </a:r>
            <a:endParaRPr lang="en-US" dirty="0"/>
          </a:p>
        </p:txBody>
      </p:sp>
      <p:pic>
        <p:nvPicPr>
          <p:cNvPr id="18" name="Picture 17" descr="A black text on a white background&#10;&#10;Description automatically generated">
            <a:extLst>
              <a:ext uri="{FF2B5EF4-FFF2-40B4-BE49-F238E27FC236}">
                <a16:creationId xmlns:a16="http://schemas.microsoft.com/office/drawing/2014/main" id="{1DA2DA87-CC8D-F165-6E32-DA06C9938685}"/>
              </a:ext>
            </a:extLst>
          </p:cNvPr>
          <p:cNvPicPr>
            <a:picLocks noChangeAspect="1"/>
          </p:cNvPicPr>
          <p:nvPr/>
        </p:nvPicPr>
        <p:blipFill>
          <a:blip r:embed="rId7"/>
          <a:stretch>
            <a:fillRect/>
          </a:stretch>
        </p:blipFill>
        <p:spPr>
          <a:xfrm>
            <a:off x="3987982" y="5848600"/>
            <a:ext cx="2857500" cy="520700"/>
          </a:xfrm>
          <a:prstGeom prst="rect">
            <a:avLst/>
          </a:prstGeom>
        </p:spPr>
      </p:pic>
    </p:spTree>
    <p:extLst>
      <p:ext uri="{BB962C8B-B14F-4D97-AF65-F5344CB8AC3E}">
        <p14:creationId xmlns:p14="http://schemas.microsoft.com/office/powerpoint/2010/main" val="33935224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595C280-E8C3-F857-BF44-8FCDFAEFA57B}"/>
              </a:ext>
            </a:extLst>
          </p:cNvPr>
          <p:cNvSpPr txBox="1">
            <a:spLocks/>
          </p:cNvSpPr>
          <p:nvPr/>
        </p:nvSpPr>
        <p:spPr>
          <a:xfrm>
            <a:off x="339437" y="0"/>
            <a:ext cx="4807329" cy="9374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Example problem</a:t>
            </a:r>
          </a:p>
        </p:txBody>
      </p:sp>
      <p:pic>
        <p:nvPicPr>
          <p:cNvPr id="4" name="Picture 3" descr="A black text on a white background&#10;&#10;Description automatically generated">
            <a:extLst>
              <a:ext uri="{FF2B5EF4-FFF2-40B4-BE49-F238E27FC236}">
                <a16:creationId xmlns:a16="http://schemas.microsoft.com/office/drawing/2014/main" id="{3385EF1C-38C4-1BE0-EF9C-E540170AA01F}"/>
              </a:ext>
            </a:extLst>
          </p:cNvPr>
          <p:cNvPicPr>
            <a:picLocks noChangeAspect="1"/>
          </p:cNvPicPr>
          <p:nvPr/>
        </p:nvPicPr>
        <p:blipFill>
          <a:blip r:embed="rId2"/>
          <a:stretch>
            <a:fillRect/>
          </a:stretch>
        </p:blipFill>
        <p:spPr>
          <a:xfrm>
            <a:off x="3722007" y="1406579"/>
            <a:ext cx="3441700" cy="762000"/>
          </a:xfrm>
          <a:prstGeom prst="rect">
            <a:avLst/>
          </a:prstGeom>
        </p:spPr>
      </p:pic>
      <p:sp>
        <p:nvSpPr>
          <p:cNvPr id="5" name="TextBox 4">
            <a:extLst>
              <a:ext uri="{FF2B5EF4-FFF2-40B4-BE49-F238E27FC236}">
                <a16:creationId xmlns:a16="http://schemas.microsoft.com/office/drawing/2014/main" id="{8AE41F80-6246-246E-8D3B-44271130A055}"/>
              </a:ext>
            </a:extLst>
          </p:cNvPr>
          <p:cNvSpPr txBox="1"/>
          <p:nvPr/>
        </p:nvSpPr>
        <p:spPr>
          <a:xfrm>
            <a:off x="339437" y="937419"/>
            <a:ext cx="4408643" cy="369332"/>
          </a:xfrm>
          <a:prstGeom prst="rect">
            <a:avLst/>
          </a:prstGeom>
          <a:noFill/>
        </p:spPr>
        <p:txBody>
          <a:bodyPr wrap="none" rtlCol="0">
            <a:spAutoFit/>
          </a:bodyPr>
          <a:lstStyle/>
          <a:p>
            <a:r>
              <a:rPr lang="en-US" dirty="0"/>
              <a:t>Therefore, equating the two terms we obtain</a:t>
            </a:r>
          </a:p>
        </p:txBody>
      </p:sp>
      <p:sp>
        <p:nvSpPr>
          <p:cNvPr id="6" name="TextBox 5">
            <a:extLst>
              <a:ext uri="{FF2B5EF4-FFF2-40B4-BE49-F238E27FC236}">
                <a16:creationId xmlns:a16="http://schemas.microsoft.com/office/drawing/2014/main" id="{BC255363-3AB9-FC39-7D17-2D83B0471AFD}"/>
              </a:ext>
            </a:extLst>
          </p:cNvPr>
          <p:cNvSpPr txBox="1"/>
          <p:nvPr/>
        </p:nvSpPr>
        <p:spPr>
          <a:xfrm>
            <a:off x="426720" y="2244170"/>
            <a:ext cx="2314031" cy="369332"/>
          </a:xfrm>
          <a:prstGeom prst="rect">
            <a:avLst/>
          </a:prstGeom>
          <a:noFill/>
        </p:spPr>
        <p:txBody>
          <a:bodyPr wrap="none" rtlCol="0">
            <a:spAutoFit/>
          </a:bodyPr>
          <a:lstStyle/>
          <a:p>
            <a:r>
              <a:rPr lang="en-US" sz="1800" dirty="0">
                <a:effectLst/>
                <a:latin typeface="CMR10"/>
              </a:rPr>
              <a:t>For a very high barrier </a:t>
            </a:r>
            <a:endParaRPr lang="en-US" dirty="0"/>
          </a:p>
        </p:txBody>
      </p:sp>
      <p:pic>
        <p:nvPicPr>
          <p:cNvPr id="10" name="Picture 9">
            <a:extLst>
              <a:ext uri="{FF2B5EF4-FFF2-40B4-BE49-F238E27FC236}">
                <a16:creationId xmlns:a16="http://schemas.microsoft.com/office/drawing/2014/main" id="{0ACDE737-5201-9341-E3BB-932ECEA80709}"/>
              </a:ext>
            </a:extLst>
          </p:cNvPr>
          <p:cNvPicPr>
            <a:picLocks noChangeAspect="1"/>
          </p:cNvPicPr>
          <p:nvPr/>
        </p:nvPicPr>
        <p:blipFill>
          <a:blip r:embed="rId3"/>
          <a:stretch>
            <a:fillRect/>
          </a:stretch>
        </p:blipFill>
        <p:spPr>
          <a:xfrm>
            <a:off x="2740751" y="2286261"/>
            <a:ext cx="4991100" cy="355600"/>
          </a:xfrm>
          <a:prstGeom prst="rect">
            <a:avLst/>
          </a:prstGeom>
        </p:spPr>
      </p:pic>
      <p:sp>
        <p:nvSpPr>
          <p:cNvPr id="11" name="TextBox 10">
            <a:extLst>
              <a:ext uri="{FF2B5EF4-FFF2-40B4-BE49-F238E27FC236}">
                <a16:creationId xmlns:a16="http://schemas.microsoft.com/office/drawing/2014/main" id="{CAC52526-7914-9CFD-C97E-0F6248FABFB7}"/>
              </a:ext>
            </a:extLst>
          </p:cNvPr>
          <p:cNvSpPr txBox="1"/>
          <p:nvPr/>
        </p:nvSpPr>
        <p:spPr>
          <a:xfrm>
            <a:off x="7393577" y="1602913"/>
            <a:ext cx="1392561" cy="369332"/>
          </a:xfrm>
          <a:prstGeom prst="rect">
            <a:avLst/>
          </a:prstGeom>
          <a:noFill/>
        </p:spPr>
        <p:txBody>
          <a:bodyPr wrap="none" rtlCol="0">
            <a:spAutoFit/>
          </a:bodyPr>
          <a:lstStyle/>
          <a:p>
            <a:r>
              <a:rPr lang="en-US" dirty="0"/>
              <a:t>Exact result! </a:t>
            </a:r>
          </a:p>
        </p:txBody>
      </p:sp>
      <p:pic>
        <p:nvPicPr>
          <p:cNvPr id="13" name="Picture 12">
            <a:extLst>
              <a:ext uri="{FF2B5EF4-FFF2-40B4-BE49-F238E27FC236}">
                <a16:creationId xmlns:a16="http://schemas.microsoft.com/office/drawing/2014/main" id="{B7BE1D3C-7F4B-9673-3F2B-A56C43C1233C}"/>
              </a:ext>
            </a:extLst>
          </p:cNvPr>
          <p:cNvPicPr>
            <a:picLocks noChangeAspect="1"/>
          </p:cNvPicPr>
          <p:nvPr/>
        </p:nvPicPr>
        <p:blipFill>
          <a:blip r:embed="rId4"/>
          <a:stretch>
            <a:fillRect/>
          </a:stretch>
        </p:blipFill>
        <p:spPr>
          <a:xfrm>
            <a:off x="2561175" y="3234021"/>
            <a:ext cx="6311900" cy="774700"/>
          </a:xfrm>
          <a:prstGeom prst="rect">
            <a:avLst/>
          </a:prstGeom>
        </p:spPr>
      </p:pic>
      <p:sp>
        <p:nvSpPr>
          <p:cNvPr id="14" name="TextBox 13">
            <a:extLst>
              <a:ext uri="{FF2B5EF4-FFF2-40B4-BE49-F238E27FC236}">
                <a16:creationId xmlns:a16="http://schemas.microsoft.com/office/drawing/2014/main" id="{94B0C975-7560-0C1E-096A-BA5CF92F6FC5}"/>
              </a:ext>
            </a:extLst>
          </p:cNvPr>
          <p:cNvSpPr txBox="1"/>
          <p:nvPr/>
        </p:nvSpPr>
        <p:spPr>
          <a:xfrm>
            <a:off x="443603" y="2708363"/>
            <a:ext cx="5056962" cy="369332"/>
          </a:xfrm>
          <a:prstGeom prst="rect">
            <a:avLst/>
          </a:prstGeom>
          <a:noFill/>
        </p:spPr>
        <p:txBody>
          <a:bodyPr wrap="none" rtlCol="0">
            <a:spAutoFit/>
          </a:bodyPr>
          <a:lstStyle/>
          <a:p>
            <a:r>
              <a:rPr lang="en-US" dirty="0"/>
              <a:t>Therefore, we can approximate the exact relation as</a:t>
            </a:r>
          </a:p>
        </p:txBody>
      </p:sp>
    </p:spTree>
    <p:extLst>
      <p:ext uri="{BB962C8B-B14F-4D97-AF65-F5344CB8AC3E}">
        <p14:creationId xmlns:p14="http://schemas.microsoft.com/office/powerpoint/2010/main" val="2465939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71A42-02EB-7AE5-DE79-7DA05942A645}"/>
              </a:ext>
            </a:extLst>
          </p:cNvPr>
          <p:cNvSpPr>
            <a:spLocks noGrp="1"/>
          </p:cNvSpPr>
          <p:nvPr>
            <p:ph type="title"/>
          </p:nvPr>
        </p:nvSpPr>
        <p:spPr>
          <a:xfrm>
            <a:off x="272143" y="0"/>
            <a:ext cx="10515600" cy="1325563"/>
          </a:xfrm>
        </p:spPr>
        <p:txBody>
          <a:bodyPr/>
          <a:lstStyle/>
          <a:p>
            <a:r>
              <a:rPr lang="en-US" b="1" dirty="0"/>
              <a:t>The Born Approximation</a:t>
            </a:r>
          </a:p>
        </p:txBody>
      </p:sp>
      <p:sp>
        <p:nvSpPr>
          <p:cNvPr id="3" name="TextBox 2">
            <a:extLst>
              <a:ext uri="{FF2B5EF4-FFF2-40B4-BE49-F238E27FC236}">
                <a16:creationId xmlns:a16="http://schemas.microsoft.com/office/drawing/2014/main" id="{FA83823D-A743-29A4-9D48-06251D01424F}"/>
              </a:ext>
            </a:extLst>
          </p:cNvPr>
          <p:cNvSpPr txBox="1"/>
          <p:nvPr/>
        </p:nvSpPr>
        <p:spPr>
          <a:xfrm>
            <a:off x="182880" y="4058194"/>
            <a:ext cx="184731" cy="646331"/>
          </a:xfrm>
          <a:prstGeom prst="rect">
            <a:avLst/>
          </a:prstGeom>
          <a:noFill/>
        </p:spPr>
        <p:txBody>
          <a:bodyPr wrap="none" rtlCol="0">
            <a:spAutoFit/>
          </a:bodyPr>
          <a:lstStyle/>
          <a:p>
            <a:endParaRPr lang="en-US" dirty="0"/>
          </a:p>
          <a:p>
            <a:endParaRPr lang="en-US" dirty="0"/>
          </a:p>
        </p:txBody>
      </p:sp>
      <p:pic>
        <p:nvPicPr>
          <p:cNvPr id="5" name="Picture 4" descr="A symbol and a plus sign&#10;&#10;Description automatically generated with medium confidence">
            <a:extLst>
              <a:ext uri="{FF2B5EF4-FFF2-40B4-BE49-F238E27FC236}">
                <a16:creationId xmlns:a16="http://schemas.microsoft.com/office/drawing/2014/main" id="{EC2EC4E4-A4D0-FB33-4957-8D8D65CB7A9C}"/>
              </a:ext>
            </a:extLst>
          </p:cNvPr>
          <p:cNvPicPr>
            <a:picLocks noChangeAspect="1"/>
          </p:cNvPicPr>
          <p:nvPr/>
        </p:nvPicPr>
        <p:blipFill>
          <a:blip r:embed="rId2"/>
          <a:stretch>
            <a:fillRect/>
          </a:stretch>
        </p:blipFill>
        <p:spPr>
          <a:xfrm>
            <a:off x="197426" y="5356605"/>
            <a:ext cx="2806700" cy="863600"/>
          </a:xfrm>
          <a:prstGeom prst="rect">
            <a:avLst/>
          </a:prstGeom>
        </p:spPr>
      </p:pic>
      <p:pic>
        <p:nvPicPr>
          <p:cNvPr id="7" name="Picture 6" descr="A diagram of a curve&#10;&#10;Description automatically generated">
            <a:extLst>
              <a:ext uri="{FF2B5EF4-FFF2-40B4-BE49-F238E27FC236}">
                <a16:creationId xmlns:a16="http://schemas.microsoft.com/office/drawing/2014/main" id="{1676F78C-9F34-E153-0A95-E311CB218EFF}"/>
              </a:ext>
            </a:extLst>
          </p:cNvPr>
          <p:cNvPicPr>
            <a:picLocks noChangeAspect="1"/>
          </p:cNvPicPr>
          <p:nvPr/>
        </p:nvPicPr>
        <p:blipFill>
          <a:blip r:embed="rId3"/>
          <a:stretch>
            <a:fillRect/>
          </a:stretch>
        </p:blipFill>
        <p:spPr>
          <a:xfrm>
            <a:off x="3441551" y="1325563"/>
            <a:ext cx="4420624" cy="2213247"/>
          </a:xfrm>
          <a:prstGeom prst="rect">
            <a:avLst/>
          </a:prstGeom>
        </p:spPr>
      </p:pic>
      <p:sp>
        <p:nvSpPr>
          <p:cNvPr id="8" name="TextBox 7">
            <a:extLst>
              <a:ext uri="{FF2B5EF4-FFF2-40B4-BE49-F238E27FC236}">
                <a16:creationId xmlns:a16="http://schemas.microsoft.com/office/drawing/2014/main" id="{7FA92A48-9212-C322-DD41-F77908FDB83C}"/>
              </a:ext>
            </a:extLst>
          </p:cNvPr>
          <p:cNvSpPr txBox="1"/>
          <p:nvPr/>
        </p:nvSpPr>
        <p:spPr>
          <a:xfrm>
            <a:off x="238974" y="1053421"/>
            <a:ext cx="11530149" cy="369332"/>
          </a:xfrm>
          <a:prstGeom prst="rect">
            <a:avLst/>
          </a:prstGeom>
          <a:noFill/>
        </p:spPr>
        <p:txBody>
          <a:bodyPr wrap="square" rtlCol="0">
            <a:spAutoFit/>
          </a:bodyPr>
          <a:lstStyle/>
          <a:p>
            <a:r>
              <a:rPr lang="en-US" dirty="0"/>
              <a:t>So far, we have used the partial wave analysis to treat a generic scattering reaction with spherical symmetry. </a:t>
            </a:r>
          </a:p>
        </p:txBody>
      </p:sp>
      <p:sp>
        <p:nvSpPr>
          <p:cNvPr id="9" name="TextBox 8">
            <a:extLst>
              <a:ext uri="{FF2B5EF4-FFF2-40B4-BE49-F238E27FC236}">
                <a16:creationId xmlns:a16="http://schemas.microsoft.com/office/drawing/2014/main" id="{A95FB1A0-5D95-AE11-ED8D-E1BC39A4E9B2}"/>
              </a:ext>
            </a:extLst>
          </p:cNvPr>
          <p:cNvSpPr txBox="1"/>
          <p:nvPr/>
        </p:nvSpPr>
        <p:spPr>
          <a:xfrm>
            <a:off x="238974" y="3625270"/>
            <a:ext cx="11708655" cy="1477328"/>
          </a:xfrm>
          <a:prstGeom prst="rect">
            <a:avLst/>
          </a:prstGeom>
          <a:noFill/>
        </p:spPr>
        <p:txBody>
          <a:bodyPr wrap="none" rtlCol="0">
            <a:spAutoFit/>
          </a:bodyPr>
          <a:lstStyle/>
          <a:p>
            <a:r>
              <a:rPr lang="en-US" dirty="0"/>
              <a:t>However, at high energies, many partial waves contribute to the scattering amplitude, and it is preferable to avoid angular </a:t>
            </a:r>
          </a:p>
          <a:p>
            <a:r>
              <a:rPr lang="en-US" dirty="0"/>
              <a:t>momentum decomposition. A procedure that leads to a </a:t>
            </a:r>
            <a:r>
              <a:rPr lang="en-US" dirty="0">
                <a:highlight>
                  <a:srgbClr val="FFFF00"/>
                </a:highlight>
              </a:rPr>
              <a:t>good approxima</a:t>
            </a:r>
            <a:r>
              <a:rPr lang="en-US" dirty="0"/>
              <a:t>tion when the </a:t>
            </a:r>
            <a:r>
              <a:rPr lang="en-US" dirty="0">
                <a:highlight>
                  <a:srgbClr val="FFFF00"/>
                </a:highlight>
              </a:rPr>
              <a:t>potential is weak, and the energy is </a:t>
            </a:r>
          </a:p>
          <a:p>
            <a:r>
              <a:rPr lang="en-US" dirty="0">
                <a:highlight>
                  <a:srgbClr val="FFFF00"/>
                </a:highlight>
              </a:rPr>
              <a:t>high is the Born approximation</a:t>
            </a:r>
            <a:r>
              <a:rPr lang="en-US" dirty="0"/>
              <a:t> in which we consider the scattering process as a transition.</a:t>
            </a:r>
          </a:p>
          <a:p>
            <a:endParaRPr lang="en-US" dirty="0"/>
          </a:p>
          <a:p>
            <a:r>
              <a:rPr lang="en-US" dirty="0">
                <a:highlight>
                  <a:srgbClr val="FFFF00"/>
                </a:highlight>
              </a:rPr>
              <a:t>To introduce the Born approximation, we need to write the TISE in an integral form</a:t>
            </a:r>
            <a:r>
              <a:rPr lang="en-US" dirty="0"/>
              <a:t>. We proceed as follows:</a:t>
            </a:r>
          </a:p>
        </p:txBody>
      </p:sp>
      <p:pic>
        <p:nvPicPr>
          <p:cNvPr id="11" name="Picture 10" descr="A math symbols on a white background&#10;&#10;Description automatically generated">
            <a:extLst>
              <a:ext uri="{FF2B5EF4-FFF2-40B4-BE49-F238E27FC236}">
                <a16:creationId xmlns:a16="http://schemas.microsoft.com/office/drawing/2014/main" id="{7A1F2258-4413-E86D-BEF7-D44F7FB0468D}"/>
              </a:ext>
            </a:extLst>
          </p:cNvPr>
          <p:cNvPicPr>
            <a:picLocks noChangeAspect="1"/>
          </p:cNvPicPr>
          <p:nvPr/>
        </p:nvPicPr>
        <p:blipFill>
          <a:blip r:embed="rId4"/>
          <a:stretch>
            <a:fillRect/>
          </a:stretch>
        </p:blipFill>
        <p:spPr>
          <a:xfrm>
            <a:off x="3687413" y="5458205"/>
            <a:ext cx="2057400" cy="762000"/>
          </a:xfrm>
          <a:prstGeom prst="rect">
            <a:avLst/>
          </a:prstGeom>
        </p:spPr>
      </p:pic>
      <p:sp>
        <p:nvSpPr>
          <p:cNvPr id="12" name="Right Arrow 11">
            <a:extLst>
              <a:ext uri="{FF2B5EF4-FFF2-40B4-BE49-F238E27FC236}">
                <a16:creationId xmlns:a16="http://schemas.microsoft.com/office/drawing/2014/main" id="{3FEE73D1-1A86-F162-5D8F-FD88D5DD9EA5}"/>
              </a:ext>
            </a:extLst>
          </p:cNvPr>
          <p:cNvSpPr/>
          <p:nvPr/>
        </p:nvSpPr>
        <p:spPr>
          <a:xfrm>
            <a:off x="3082834" y="5595573"/>
            <a:ext cx="452846" cy="4180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math equation with square and square symbols&#10;&#10;Description automatically generated with medium confidence">
            <a:extLst>
              <a:ext uri="{FF2B5EF4-FFF2-40B4-BE49-F238E27FC236}">
                <a16:creationId xmlns:a16="http://schemas.microsoft.com/office/drawing/2014/main" id="{2CAA47AE-8A2F-35F2-AC61-0644C8825178}"/>
              </a:ext>
            </a:extLst>
          </p:cNvPr>
          <p:cNvPicPr>
            <a:picLocks noChangeAspect="1"/>
          </p:cNvPicPr>
          <p:nvPr/>
        </p:nvPicPr>
        <p:blipFill>
          <a:blip r:embed="rId5"/>
          <a:stretch>
            <a:fillRect/>
          </a:stretch>
        </p:blipFill>
        <p:spPr>
          <a:xfrm>
            <a:off x="6887902" y="5407405"/>
            <a:ext cx="1384300" cy="812800"/>
          </a:xfrm>
          <a:prstGeom prst="rect">
            <a:avLst/>
          </a:prstGeom>
        </p:spPr>
      </p:pic>
      <p:pic>
        <p:nvPicPr>
          <p:cNvPr id="16" name="Picture 15" descr="A math equation with numbers and symbols&#10;&#10;Description automatically generated">
            <a:extLst>
              <a:ext uri="{FF2B5EF4-FFF2-40B4-BE49-F238E27FC236}">
                <a16:creationId xmlns:a16="http://schemas.microsoft.com/office/drawing/2014/main" id="{C6506CD1-CD63-F972-63E8-CEFFBCFC3EAB}"/>
              </a:ext>
            </a:extLst>
          </p:cNvPr>
          <p:cNvPicPr>
            <a:picLocks noChangeAspect="1"/>
          </p:cNvPicPr>
          <p:nvPr/>
        </p:nvPicPr>
        <p:blipFill>
          <a:blip r:embed="rId6"/>
          <a:stretch>
            <a:fillRect/>
          </a:stretch>
        </p:blipFill>
        <p:spPr>
          <a:xfrm>
            <a:off x="8531810" y="5483605"/>
            <a:ext cx="1308100" cy="609600"/>
          </a:xfrm>
          <a:prstGeom prst="rect">
            <a:avLst/>
          </a:prstGeom>
        </p:spPr>
      </p:pic>
      <p:sp>
        <p:nvSpPr>
          <p:cNvPr id="4" name="TextBox 3">
            <a:extLst>
              <a:ext uri="{FF2B5EF4-FFF2-40B4-BE49-F238E27FC236}">
                <a16:creationId xmlns:a16="http://schemas.microsoft.com/office/drawing/2014/main" id="{B09C531D-3CEC-39B4-E7F3-9D56A7C62080}"/>
              </a:ext>
            </a:extLst>
          </p:cNvPr>
          <p:cNvSpPr txBox="1"/>
          <p:nvPr/>
        </p:nvSpPr>
        <p:spPr>
          <a:xfrm>
            <a:off x="5848723" y="5654539"/>
            <a:ext cx="779572" cy="369332"/>
          </a:xfrm>
          <a:prstGeom prst="rect">
            <a:avLst/>
          </a:prstGeom>
          <a:noFill/>
        </p:spPr>
        <p:txBody>
          <a:bodyPr wrap="none" rtlCol="0">
            <a:spAutoFit/>
          </a:bodyPr>
          <a:lstStyle/>
          <a:p>
            <a:r>
              <a:rPr lang="en-US" dirty="0"/>
              <a:t>where</a:t>
            </a:r>
          </a:p>
        </p:txBody>
      </p:sp>
    </p:spTree>
    <p:extLst>
      <p:ext uri="{BB962C8B-B14F-4D97-AF65-F5344CB8AC3E}">
        <p14:creationId xmlns:p14="http://schemas.microsoft.com/office/powerpoint/2010/main" val="2037470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82B7D1-E909-1CDD-B8E7-B82A124EB14F}"/>
              </a:ext>
            </a:extLst>
          </p:cNvPr>
          <p:cNvSpPr txBox="1">
            <a:spLocks/>
          </p:cNvSpPr>
          <p:nvPr/>
        </p:nvSpPr>
        <p:spPr>
          <a:xfrm>
            <a:off x="272143"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The Born Approximation</a:t>
            </a:r>
            <a:endParaRPr lang="en-US" b="1" dirty="0"/>
          </a:p>
        </p:txBody>
      </p:sp>
      <p:sp>
        <p:nvSpPr>
          <p:cNvPr id="4" name="TextBox 3">
            <a:extLst>
              <a:ext uri="{FF2B5EF4-FFF2-40B4-BE49-F238E27FC236}">
                <a16:creationId xmlns:a16="http://schemas.microsoft.com/office/drawing/2014/main" id="{F41F4183-E013-9F2A-CC69-FC4845BA1991}"/>
              </a:ext>
            </a:extLst>
          </p:cNvPr>
          <p:cNvSpPr txBox="1"/>
          <p:nvPr/>
        </p:nvSpPr>
        <p:spPr>
          <a:xfrm>
            <a:off x="272143" y="1140897"/>
            <a:ext cx="11288668" cy="646331"/>
          </a:xfrm>
          <a:prstGeom prst="rect">
            <a:avLst/>
          </a:prstGeom>
          <a:noFill/>
        </p:spPr>
        <p:txBody>
          <a:bodyPr wrap="none" rtlCol="0">
            <a:spAutoFit/>
          </a:bodyPr>
          <a:lstStyle/>
          <a:p>
            <a:r>
              <a:rPr lang="en-US" b="1" dirty="0"/>
              <a:t>Relation to the </a:t>
            </a:r>
            <a:r>
              <a:rPr lang="en-US" b="1" dirty="0" err="1"/>
              <a:t>Helmoltz</a:t>
            </a:r>
            <a:r>
              <a:rPr lang="en-US" b="1" dirty="0"/>
              <a:t> equation</a:t>
            </a:r>
            <a:r>
              <a:rPr lang="en-US" dirty="0"/>
              <a:t>. In mathematics, the Helmholtz equation is the eigenvalue problem for the Laplace </a:t>
            </a:r>
          </a:p>
          <a:p>
            <a:r>
              <a:rPr lang="en-US" dirty="0"/>
              <a:t>operator. It corresponds to the linear partial differential equation:</a:t>
            </a:r>
          </a:p>
        </p:txBody>
      </p:sp>
      <p:pic>
        <p:nvPicPr>
          <p:cNvPr id="7" name="Picture 6">
            <a:extLst>
              <a:ext uri="{FF2B5EF4-FFF2-40B4-BE49-F238E27FC236}">
                <a16:creationId xmlns:a16="http://schemas.microsoft.com/office/drawing/2014/main" id="{C47C6AE3-631F-0CC6-184B-A53E95573FC2}"/>
              </a:ext>
            </a:extLst>
          </p:cNvPr>
          <p:cNvPicPr>
            <a:picLocks noChangeAspect="1"/>
          </p:cNvPicPr>
          <p:nvPr/>
        </p:nvPicPr>
        <p:blipFill>
          <a:blip r:embed="rId2"/>
          <a:stretch>
            <a:fillRect/>
          </a:stretch>
        </p:blipFill>
        <p:spPr>
          <a:xfrm>
            <a:off x="4690656" y="1912257"/>
            <a:ext cx="1677488" cy="338886"/>
          </a:xfrm>
          <a:prstGeom prst="rect">
            <a:avLst/>
          </a:prstGeom>
        </p:spPr>
      </p:pic>
      <p:sp>
        <p:nvSpPr>
          <p:cNvPr id="9" name="TextBox 8">
            <a:extLst>
              <a:ext uri="{FF2B5EF4-FFF2-40B4-BE49-F238E27FC236}">
                <a16:creationId xmlns:a16="http://schemas.microsoft.com/office/drawing/2014/main" id="{3403C643-BDD2-5D46-70BA-EA483111F947}"/>
              </a:ext>
            </a:extLst>
          </p:cNvPr>
          <p:cNvSpPr txBox="1"/>
          <p:nvPr/>
        </p:nvSpPr>
        <p:spPr>
          <a:xfrm>
            <a:off x="272143" y="2430270"/>
            <a:ext cx="7624948" cy="369332"/>
          </a:xfrm>
          <a:prstGeom prst="rect">
            <a:avLst/>
          </a:prstGeom>
          <a:noFill/>
        </p:spPr>
        <p:txBody>
          <a:bodyPr wrap="square">
            <a:spAutoFit/>
          </a:bodyPr>
          <a:lstStyle/>
          <a:p>
            <a:r>
              <a:rPr lang="en-US" dirty="0"/>
              <a:t>The </a:t>
            </a:r>
            <a:r>
              <a:rPr lang="en-US" b="1" dirty="0"/>
              <a:t>inhomogeneous </a:t>
            </a:r>
            <a:r>
              <a:rPr lang="en-US" dirty="0"/>
              <a:t>version of the </a:t>
            </a:r>
            <a:r>
              <a:rPr lang="en-US" b="1" dirty="0"/>
              <a:t>Helmholtz equation</a:t>
            </a:r>
            <a:r>
              <a:rPr lang="en-US" dirty="0"/>
              <a:t> is</a:t>
            </a:r>
          </a:p>
        </p:txBody>
      </p:sp>
      <p:pic>
        <p:nvPicPr>
          <p:cNvPr id="10" name="Picture 9">
            <a:extLst>
              <a:ext uri="{FF2B5EF4-FFF2-40B4-BE49-F238E27FC236}">
                <a16:creationId xmlns:a16="http://schemas.microsoft.com/office/drawing/2014/main" id="{6E3F3177-EC49-2386-0F93-680895279FF5}"/>
              </a:ext>
            </a:extLst>
          </p:cNvPr>
          <p:cNvPicPr>
            <a:picLocks noChangeAspect="1"/>
          </p:cNvPicPr>
          <p:nvPr/>
        </p:nvPicPr>
        <p:blipFill>
          <a:blip r:embed="rId3"/>
          <a:stretch>
            <a:fillRect/>
          </a:stretch>
        </p:blipFill>
        <p:spPr>
          <a:xfrm>
            <a:off x="4600424" y="3142887"/>
            <a:ext cx="2632105" cy="342591"/>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098BB7E-BEEC-6AEA-B44C-2478CDEC0A79}"/>
                  </a:ext>
                </a:extLst>
              </p:cNvPr>
              <p:cNvSpPr txBox="1"/>
              <p:nvPr/>
            </p:nvSpPr>
            <p:spPr>
              <a:xfrm>
                <a:off x="348343" y="3831771"/>
                <a:ext cx="11804001" cy="1754326"/>
              </a:xfrm>
              <a:prstGeom prst="rect">
                <a:avLst/>
              </a:prstGeom>
              <a:noFill/>
            </p:spPr>
            <p:txBody>
              <a:bodyPr wrap="none" rtlCol="0">
                <a:spAutoFit/>
              </a:bodyPr>
              <a:lstStyle/>
              <a:p>
                <a:r>
                  <a:rPr lang="en-US" dirty="0"/>
                  <a:t>If we look at the TISE which we wrote before</a:t>
                </a:r>
              </a:p>
              <a:p>
                <a:endParaRPr lang="en-US" sz="1800" dirty="0">
                  <a:effectLst/>
                  <a:latin typeface="ACaslonPro"/>
                </a:endParaRPr>
              </a:p>
              <a:p>
                <a:endParaRPr lang="en-US" dirty="0">
                  <a:latin typeface="ACaslonPro"/>
                </a:endParaRPr>
              </a:p>
              <a:p>
                <a:r>
                  <a:rPr lang="en-US" dirty="0">
                    <a:latin typeface="ACaslonPro"/>
                  </a:rPr>
                  <a:t>we note that it</a:t>
                </a:r>
                <a:r>
                  <a:rPr lang="en-US" sz="1800" dirty="0">
                    <a:effectLst/>
                    <a:latin typeface="ACaslonPro"/>
                  </a:rPr>
                  <a:t> has the superficial appearance of the </a:t>
                </a:r>
                <a:r>
                  <a:rPr lang="en-US" b="1" dirty="0"/>
                  <a:t>inhomogeneous </a:t>
                </a:r>
                <a:r>
                  <a:rPr lang="en-US" sz="1800" b="1" dirty="0">
                    <a:effectLst/>
                    <a:latin typeface="ACaslonPro"/>
                  </a:rPr>
                  <a:t>Helmholtz equation</a:t>
                </a:r>
                <a:r>
                  <a:rPr lang="en-US" b="1" dirty="0">
                    <a:latin typeface="ACaslonPro"/>
                  </a:rPr>
                  <a:t>. </a:t>
                </a:r>
                <a:r>
                  <a:rPr lang="en-US" sz="1800" dirty="0">
                    <a:effectLst/>
                    <a:latin typeface="ACaslonPro"/>
                  </a:rPr>
                  <a:t>However, the “inhomogeneous” </a:t>
                </a:r>
              </a:p>
              <a:p>
                <a:r>
                  <a:rPr lang="en-US" sz="1800" dirty="0">
                    <a:effectLst/>
                    <a:latin typeface="ACaslonPro"/>
                  </a:rPr>
                  <a:t>term </a:t>
                </a:r>
                <a14:m>
                  <m:oMath xmlns:m="http://schemas.openxmlformats.org/officeDocument/2006/math">
                    <m:r>
                      <a:rPr lang="en-US" sz="1800" i="1" dirty="0" smtClean="0">
                        <a:effectLst/>
                        <a:latin typeface="Cambria Math" panose="02040503050406030204" pitchFamily="18" charset="0"/>
                      </a:rPr>
                      <m:t>𝑄</m:t>
                    </m:r>
                  </m:oMath>
                </a14:m>
                <a:r>
                  <a:rPr lang="en-US" sz="1800" dirty="0">
                    <a:effectLst/>
                    <a:latin typeface="ACaslonPro"/>
                  </a:rPr>
                  <a:t> </a:t>
                </a:r>
                <a:r>
                  <a:rPr lang="en-US" sz="1800" i="1" dirty="0">
                    <a:effectLst/>
                    <a:latin typeface="ACaslonPro"/>
                  </a:rPr>
                  <a:t>itself </a:t>
                </a:r>
                <a:r>
                  <a:rPr lang="en-US" sz="1800" dirty="0">
                    <a:effectLst/>
                    <a:latin typeface="ACaslonPro"/>
                  </a:rPr>
                  <a:t>depends on </a:t>
                </a:r>
                <a14:m>
                  <m:oMath xmlns:m="http://schemas.openxmlformats.org/officeDocument/2006/math">
                    <m:r>
                      <a:rPr lang="en-US" sz="1800" i="1" smtClean="0">
                        <a:effectLst/>
                        <a:latin typeface="Cambria Math" panose="02040503050406030204" pitchFamily="18" charset="0"/>
                        <a:ea typeface="Cambria Math" panose="02040503050406030204" pitchFamily="18" charset="0"/>
                      </a:rPr>
                      <m:t>𝜓</m:t>
                    </m:r>
                  </m:oMath>
                </a14:m>
                <a:r>
                  <a:rPr lang="en-US" dirty="0"/>
                  <a:t>. Suppose we could find a function </a:t>
                </a: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r>
                      <a:rPr lang="en-US" b="1" i="1" smtClean="0">
                        <a:latin typeface="Cambria Math" panose="02040503050406030204" pitchFamily="18" charset="0"/>
                      </a:rPr>
                      <m:t>𝒓</m:t>
                    </m:r>
                    <m:r>
                      <a:rPr lang="en-US" b="0" i="1" smtClean="0">
                        <a:latin typeface="Cambria Math" panose="02040503050406030204" pitchFamily="18" charset="0"/>
                      </a:rPr>
                      <m:t>)</m:t>
                    </m:r>
                  </m:oMath>
                </a14:m>
                <a:r>
                  <a:rPr lang="en-US" dirty="0"/>
                  <a:t> that solves the Helmholtz equation with </a:t>
                </a:r>
              </a:p>
              <a:p>
                <a:r>
                  <a:rPr lang="en-US" dirty="0"/>
                  <a:t>a </a:t>
                </a:r>
                <a:r>
                  <a:rPr lang="en-US" i="1" dirty="0"/>
                  <a:t>delta function </a:t>
                </a:r>
                <a:r>
                  <a:rPr lang="en-US" dirty="0"/>
                  <a:t>“source”: </a:t>
                </a:r>
              </a:p>
            </p:txBody>
          </p:sp>
        </mc:Choice>
        <mc:Fallback xmlns="">
          <p:sp>
            <p:nvSpPr>
              <p:cNvPr id="11" name="TextBox 10">
                <a:extLst>
                  <a:ext uri="{FF2B5EF4-FFF2-40B4-BE49-F238E27FC236}">
                    <a16:creationId xmlns:a16="http://schemas.microsoft.com/office/drawing/2014/main" id="{1098BB7E-BEEC-6AEA-B44C-2478CDEC0A79}"/>
                  </a:ext>
                </a:extLst>
              </p:cNvPr>
              <p:cNvSpPr txBox="1">
                <a:spLocks noRot="1" noChangeAspect="1" noMove="1" noResize="1" noEditPoints="1" noAdjustHandles="1" noChangeArrowheads="1" noChangeShapeType="1" noTextEdit="1"/>
              </p:cNvSpPr>
              <p:nvPr/>
            </p:nvSpPr>
            <p:spPr>
              <a:xfrm>
                <a:off x="348343" y="3831771"/>
                <a:ext cx="11804001" cy="1754326"/>
              </a:xfrm>
              <a:prstGeom prst="rect">
                <a:avLst/>
              </a:prstGeom>
              <a:blipFill>
                <a:blip r:embed="rId4"/>
                <a:stretch>
                  <a:fillRect l="-430" t="-1439" b="-5036"/>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3252BD25-612E-5FAE-70E3-F4831EB9C397}"/>
              </a:ext>
            </a:extLst>
          </p:cNvPr>
          <p:cNvPicPr>
            <a:picLocks noChangeAspect="1"/>
          </p:cNvPicPr>
          <p:nvPr/>
        </p:nvPicPr>
        <p:blipFill>
          <a:blip r:embed="rId5"/>
          <a:stretch>
            <a:fillRect/>
          </a:stretch>
        </p:blipFill>
        <p:spPr>
          <a:xfrm>
            <a:off x="4496346" y="4196097"/>
            <a:ext cx="2130878" cy="349464"/>
          </a:xfrm>
          <a:prstGeom prst="rect">
            <a:avLst/>
          </a:prstGeom>
        </p:spPr>
      </p:pic>
      <p:pic>
        <p:nvPicPr>
          <p:cNvPr id="15" name="Picture 14" descr="A black text on a white background&#10;&#10;Description automatically generated">
            <a:extLst>
              <a:ext uri="{FF2B5EF4-FFF2-40B4-BE49-F238E27FC236}">
                <a16:creationId xmlns:a16="http://schemas.microsoft.com/office/drawing/2014/main" id="{976C3B64-604F-2C0D-008F-4AD8CB74DEAD}"/>
              </a:ext>
            </a:extLst>
          </p:cNvPr>
          <p:cNvPicPr>
            <a:picLocks noChangeAspect="1"/>
          </p:cNvPicPr>
          <p:nvPr/>
        </p:nvPicPr>
        <p:blipFill>
          <a:blip r:embed="rId6"/>
          <a:stretch>
            <a:fillRect/>
          </a:stretch>
        </p:blipFill>
        <p:spPr>
          <a:xfrm>
            <a:off x="4181155" y="5586097"/>
            <a:ext cx="3175906" cy="874994"/>
          </a:xfrm>
          <a:prstGeom prst="rect">
            <a:avLst/>
          </a:prstGeom>
        </p:spPr>
      </p:pic>
      <p:pic>
        <p:nvPicPr>
          <p:cNvPr id="2" name="Picture 1">
            <a:extLst>
              <a:ext uri="{FF2B5EF4-FFF2-40B4-BE49-F238E27FC236}">
                <a16:creationId xmlns:a16="http://schemas.microsoft.com/office/drawing/2014/main" id="{616559F8-B760-E045-9B3A-82DAE87F4634}"/>
              </a:ext>
            </a:extLst>
          </p:cNvPr>
          <p:cNvPicPr>
            <a:picLocks noChangeAspect="1"/>
          </p:cNvPicPr>
          <p:nvPr/>
        </p:nvPicPr>
        <p:blipFill>
          <a:blip r:embed="rId7"/>
          <a:stretch>
            <a:fillRect/>
          </a:stretch>
        </p:blipFill>
        <p:spPr>
          <a:xfrm>
            <a:off x="9426292" y="5919275"/>
            <a:ext cx="656820" cy="208637"/>
          </a:xfrm>
          <a:prstGeom prst="rect">
            <a:avLst/>
          </a:prstGeom>
        </p:spPr>
      </p:pic>
      <p:sp>
        <p:nvSpPr>
          <p:cNvPr id="5" name="TextBox 4">
            <a:extLst>
              <a:ext uri="{FF2B5EF4-FFF2-40B4-BE49-F238E27FC236}">
                <a16:creationId xmlns:a16="http://schemas.microsoft.com/office/drawing/2014/main" id="{09760889-CCC7-E55A-3EE8-D6D9325EC308}"/>
              </a:ext>
            </a:extLst>
          </p:cNvPr>
          <p:cNvSpPr txBox="1"/>
          <p:nvPr/>
        </p:nvSpPr>
        <p:spPr>
          <a:xfrm>
            <a:off x="8603673" y="5838928"/>
            <a:ext cx="617477" cy="369332"/>
          </a:xfrm>
          <a:prstGeom prst="rect">
            <a:avLst/>
          </a:prstGeom>
          <a:noFill/>
        </p:spPr>
        <p:txBody>
          <a:bodyPr wrap="none" rtlCol="0">
            <a:spAutoFit/>
          </a:bodyPr>
          <a:lstStyle/>
          <a:p>
            <a:r>
              <a:rPr lang="en-US" dirty="0"/>
              <a:t>here</a:t>
            </a:r>
          </a:p>
        </p:txBody>
      </p:sp>
    </p:spTree>
    <p:extLst>
      <p:ext uri="{BB962C8B-B14F-4D97-AF65-F5344CB8AC3E}">
        <p14:creationId xmlns:p14="http://schemas.microsoft.com/office/powerpoint/2010/main" val="2289128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6C5D02-4045-E958-B1BA-F79E08ABF6BC}"/>
              </a:ext>
            </a:extLst>
          </p:cNvPr>
          <p:cNvSpPr>
            <a:spLocks noGrp="1"/>
          </p:cNvSpPr>
          <p:nvPr>
            <p:ph type="title"/>
          </p:nvPr>
        </p:nvSpPr>
        <p:spPr/>
        <p:txBody>
          <a:bodyPr/>
          <a:lstStyle/>
          <a:p>
            <a:r>
              <a:rPr lang="en-US" b="1" dirty="0"/>
              <a:t>Outline</a:t>
            </a:r>
          </a:p>
        </p:txBody>
      </p:sp>
      <p:sp>
        <p:nvSpPr>
          <p:cNvPr id="4" name="Content Placeholder 3">
            <a:extLst>
              <a:ext uri="{FF2B5EF4-FFF2-40B4-BE49-F238E27FC236}">
                <a16:creationId xmlns:a16="http://schemas.microsoft.com/office/drawing/2014/main" id="{E57347F8-3AFC-2E9C-0659-7516EB8E7F06}"/>
              </a:ext>
            </a:extLst>
          </p:cNvPr>
          <p:cNvSpPr>
            <a:spLocks noGrp="1"/>
          </p:cNvSpPr>
          <p:nvPr>
            <p:ph idx="1"/>
          </p:nvPr>
        </p:nvSpPr>
        <p:spPr/>
        <p:txBody>
          <a:bodyPr/>
          <a:lstStyle/>
          <a:p>
            <a:pPr marL="0" indent="0">
              <a:buNone/>
            </a:pPr>
            <a:endParaRPr lang="en-US" dirty="0"/>
          </a:p>
          <a:p>
            <a:pPr marL="0" indent="0">
              <a:buNone/>
            </a:pPr>
            <a:r>
              <a:rPr lang="en-US" dirty="0"/>
              <a:t>Scattering Theory:</a:t>
            </a:r>
          </a:p>
          <a:p>
            <a:r>
              <a:rPr lang="en-US" dirty="0"/>
              <a:t>Recap: Partial wave analysis formalism</a:t>
            </a:r>
          </a:p>
          <a:p>
            <a:r>
              <a:rPr lang="en-US" dirty="0"/>
              <a:t>Phase Shifts</a:t>
            </a:r>
          </a:p>
          <a:p>
            <a:r>
              <a:rPr lang="en-US" dirty="0"/>
              <a:t>The Born Approximation</a:t>
            </a:r>
          </a:p>
          <a:p>
            <a:endParaRPr lang="en-US" dirty="0"/>
          </a:p>
        </p:txBody>
      </p:sp>
    </p:spTree>
    <p:extLst>
      <p:ext uri="{BB962C8B-B14F-4D97-AF65-F5344CB8AC3E}">
        <p14:creationId xmlns:p14="http://schemas.microsoft.com/office/powerpoint/2010/main" val="33992720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82B7D1-E909-1CDD-B8E7-B82A124EB14F}"/>
              </a:ext>
            </a:extLst>
          </p:cNvPr>
          <p:cNvSpPr txBox="1">
            <a:spLocks/>
          </p:cNvSpPr>
          <p:nvPr/>
        </p:nvSpPr>
        <p:spPr>
          <a:xfrm>
            <a:off x="272143"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The Born Approximation</a:t>
            </a:r>
            <a:endParaRPr lang="en-US" b="1"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8EEC8F4-FA5F-C4C6-4A67-AA6861C481E9}"/>
                  </a:ext>
                </a:extLst>
              </p:cNvPr>
              <p:cNvSpPr txBox="1"/>
              <p:nvPr/>
            </p:nvSpPr>
            <p:spPr>
              <a:xfrm>
                <a:off x="272143" y="1140897"/>
                <a:ext cx="6096000" cy="369332"/>
              </a:xfrm>
              <a:prstGeom prst="rect">
                <a:avLst/>
              </a:prstGeom>
              <a:noFill/>
            </p:spPr>
            <p:txBody>
              <a:bodyPr wrap="square">
                <a:spAutoFit/>
              </a:bodyPr>
              <a:lstStyle/>
              <a:p>
                <a:r>
                  <a:rPr lang="en-US" sz="1800" dirty="0">
                    <a:effectLst/>
                    <a:latin typeface="ACaslonPro"/>
                  </a:rPr>
                  <a:t>Then we could express </a:t>
                </a:r>
                <a14:m>
                  <m:oMath xmlns:m="http://schemas.openxmlformats.org/officeDocument/2006/math">
                    <m:r>
                      <a:rPr lang="en-US" sz="1800" i="1" smtClean="0">
                        <a:effectLst/>
                        <a:latin typeface="Cambria Math" panose="02040503050406030204" pitchFamily="18" charset="0"/>
                        <a:ea typeface="Cambria Math" panose="02040503050406030204" pitchFamily="18" charset="0"/>
                      </a:rPr>
                      <m:t>𝜓</m:t>
                    </m:r>
                  </m:oMath>
                </a14:m>
                <a:r>
                  <a:rPr lang="en-US" sz="1800" dirty="0">
                    <a:effectLst/>
                    <a:latin typeface="ACaslonPro"/>
                  </a:rPr>
                  <a:t> as an integral </a:t>
                </a:r>
                <a:endParaRPr lang="en-US" dirty="0"/>
              </a:p>
            </p:txBody>
          </p:sp>
        </mc:Choice>
        <mc:Fallback xmlns="">
          <p:sp>
            <p:nvSpPr>
              <p:cNvPr id="4" name="TextBox 3">
                <a:extLst>
                  <a:ext uri="{FF2B5EF4-FFF2-40B4-BE49-F238E27FC236}">
                    <a16:creationId xmlns:a16="http://schemas.microsoft.com/office/drawing/2014/main" id="{58EEC8F4-FA5F-C4C6-4A67-AA6861C481E9}"/>
                  </a:ext>
                </a:extLst>
              </p:cNvPr>
              <p:cNvSpPr txBox="1">
                <a:spLocks noRot="1" noChangeAspect="1" noMove="1" noResize="1" noEditPoints="1" noAdjustHandles="1" noChangeArrowheads="1" noChangeShapeType="1" noTextEdit="1"/>
              </p:cNvSpPr>
              <p:nvPr/>
            </p:nvSpPr>
            <p:spPr>
              <a:xfrm>
                <a:off x="272143" y="1140897"/>
                <a:ext cx="6096000" cy="369332"/>
              </a:xfrm>
              <a:prstGeom prst="rect">
                <a:avLst/>
              </a:prstGeom>
              <a:blipFill>
                <a:blip r:embed="rId2"/>
                <a:stretch>
                  <a:fillRect l="-832" t="-6452" b="-22581"/>
                </a:stretch>
              </a:blipFill>
            </p:spPr>
            <p:txBody>
              <a:bodyPr/>
              <a:lstStyle/>
              <a:p>
                <a:r>
                  <a:rPr lang="en-US">
                    <a:noFill/>
                  </a:rPr>
                  <a:t> </a:t>
                </a:r>
              </a:p>
            </p:txBody>
          </p:sp>
        </mc:Fallback>
      </mc:AlternateContent>
      <p:pic>
        <p:nvPicPr>
          <p:cNvPr id="6" name="Picture 5" descr="A black text on a white background&#10;&#10;Description automatically generated">
            <a:extLst>
              <a:ext uri="{FF2B5EF4-FFF2-40B4-BE49-F238E27FC236}">
                <a16:creationId xmlns:a16="http://schemas.microsoft.com/office/drawing/2014/main" id="{8CEAA1B0-F2BE-7B39-052C-7DA64CE884E7}"/>
              </a:ext>
            </a:extLst>
          </p:cNvPr>
          <p:cNvPicPr>
            <a:picLocks noChangeAspect="1"/>
          </p:cNvPicPr>
          <p:nvPr/>
        </p:nvPicPr>
        <p:blipFill>
          <a:blip r:embed="rId3"/>
          <a:stretch>
            <a:fillRect/>
          </a:stretch>
        </p:blipFill>
        <p:spPr>
          <a:xfrm>
            <a:off x="4100460" y="977040"/>
            <a:ext cx="3416300" cy="749300"/>
          </a:xfrm>
          <a:prstGeom prst="rect">
            <a:avLst/>
          </a:prstGeom>
        </p:spPr>
      </p:pic>
      <p:sp>
        <p:nvSpPr>
          <p:cNvPr id="7" name="TextBox 6">
            <a:extLst>
              <a:ext uri="{FF2B5EF4-FFF2-40B4-BE49-F238E27FC236}">
                <a16:creationId xmlns:a16="http://schemas.microsoft.com/office/drawing/2014/main" id="{96F8FB4F-2C7E-3426-9C15-A8CDE382FC0D}"/>
              </a:ext>
            </a:extLst>
          </p:cNvPr>
          <p:cNvSpPr txBox="1"/>
          <p:nvPr/>
        </p:nvSpPr>
        <p:spPr>
          <a:xfrm>
            <a:off x="272143" y="1674086"/>
            <a:ext cx="5851282" cy="369332"/>
          </a:xfrm>
          <a:prstGeom prst="rect">
            <a:avLst/>
          </a:prstGeom>
          <a:noFill/>
        </p:spPr>
        <p:txBody>
          <a:bodyPr wrap="none" rtlCol="0">
            <a:spAutoFit/>
          </a:bodyPr>
          <a:lstStyle/>
          <a:p>
            <a:r>
              <a:rPr lang="en-US" dirty="0">
                <a:latin typeface="ACaslonPro"/>
              </a:rPr>
              <a:t>I</a:t>
            </a:r>
            <a:r>
              <a:rPr lang="en-US" sz="1800" dirty="0">
                <a:effectLst/>
                <a:latin typeface="ACaslonPro"/>
              </a:rPr>
              <a:t>t is easy to show that this satisfies the </a:t>
            </a:r>
            <a:r>
              <a:rPr lang="en-US" sz="1800" dirty="0" err="1">
                <a:effectLst/>
                <a:latin typeface="ACaslonPro"/>
              </a:rPr>
              <a:t>Schrödinger</a:t>
            </a:r>
            <a:r>
              <a:rPr lang="en-US" sz="1800" dirty="0">
                <a:effectLst/>
                <a:latin typeface="ACaslonPro"/>
              </a:rPr>
              <a:t> equation </a:t>
            </a:r>
            <a:endParaRPr lang="en-US" dirty="0"/>
          </a:p>
        </p:txBody>
      </p:sp>
      <p:pic>
        <p:nvPicPr>
          <p:cNvPr id="9" name="Picture 8" descr="A math symbols on a white background&#10;&#10;Description automatically generated">
            <a:extLst>
              <a:ext uri="{FF2B5EF4-FFF2-40B4-BE49-F238E27FC236}">
                <a16:creationId xmlns:a16="http://schemas.microsoft.com/office/drawing/2014/main" id="{F8092478-5777-C933-174B-0A9BE3355CDE}"/>
              </a:ext>
            </a:extLst>
          </p:cNvPr>
          <p:cNvPicPr>
            <a:picLocks noChangeAspect="1"/>
          </p:cNvPicPr>
          <p:nvPr/>
        </p:nvPicPr>
        <p:blipFill>
          <a:blip r:embed="rId4"/>
          <a:stretch>
            <a:fillRect/>
          </a:stretch>
        </p:blipFill>
        <p:spPr>
          <a:xfrm>
            <a:off x="2450193" y="2207275"/>
            <a:ext cx="6159500" cy="148590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849F41F-9C38-2FCD-6627-D3007761A70E}"/>
                  </a:ext>
                </a:extLst>
              </p:cNvPr>
              <p:cNvSpPr txBox="1"/>
              <p:nvPr/>
            </p:nvSpPr>
            <p:spPr>
              <a:xfrm>
                <a:off x="272142" y="3651556"/>
                <a:ext cx="11763103" cy="2585323"/>
              </a:xfrm>
              <a:prstGeom prst="rect">
                <a:avLst/>
              </a:prstGeom>
              <a:noFill/>
            </p:spPr>
            <p:txBody>
              <a:bodyPr wrap="square">
                <a:spAutoFit/>
              </a:bodyPr>
              <a:lstStyle/>
              <a:p>
                <a14:m>
                  <m:oMath xmlns:m="http://schemas.openxmlformats.org/officeDocument/2006/math">
                    <m:r>
                      <a:rPr lang="en-US" sz="1800" i="1" dirty="0" smtClean="0">
                        <a:effectLst/>
                        <a:latin typeface="Cambria Math" panose="02040503050406030204" pitchFamily="18" charset="0"/>
                      </a:rPr>
                      <m:t>𝐺</m:t>
                    </m:r>
                    <m:r>
                      <a:rPr lang="en-US" sz="1800" i="1" dirty="0" smtClean="0">
                        <a:effectLst/>
                        <a:latin typeface="Cambria Math" panose="02040503050406030204" pitchFamily="18" charset="0"/>
                      </a:rPr>
                      <m:t>(</m:t>
                    </m:r>
                    <m:r>
                      <a:rPr lang="en-US" sz="1800" b="1" i="1" dirty="0" smtClean="0">
                        <a:effectLst/>
                        <a:latin typeface="Cambria Math" panose="02040503050406030204" pitchFamily="18" charset="0"/>
                      </a:rPr>
                      <m:t>𝒓</m:t>
                    </m:r>
                    <m:r>
                      <a:rPr lang="en-US" sz="1800" i="1" dirty="0" smtClean="0">
                        <a:effectLst/>
                        <a:latin typeface="Cambria Math" panose="02040503050406030204" pitchFamily="18" charset="0"/>
                      </a:rPr>
                      <m:t>)</m:t>
                    </m:r>
                  </m:oMath>
                </a14:m>
                <a:r>
                  <a:rPr lang="en-US" sz="1800" dirty="0">
                    <a:effectLst/>
                    <a:latin typeface="ACaslonPro"/>
                  </a:rPr>
                  <a:t> is called the </a:t>
                </a:r>
                <a:r>
                  <a:rPr lang="en-US" sz="1800" b="1" dirty="0">
                    <a:effectLst/>
                    <a:latin typeface="ACaslonPro"/>
                  </a:rPr>
                  <a:t>Green’s function </a:t>
                </a:r>
                <a:r>
                  <a:rPr lang="en-US" sz="1800" dirty="0">
                    <a:effectLst/>
                    <a:latin typeface="ACaslonPro"/>
                  </a:rPr>
                  <a:t>for the Helmholtz equation. (In general, the Green’s function for a linear differential equation represents the “response” to a delta-function source.) </a:t>
                </a:r>
              </a:p>
              <a:p>
                <a:endParaRPr lang="en-US" dirty="0">
                  <a:latin typeface="ACaslonPro"/>
                </a:endParaRPr>
              </a:p>
              <a:p>
                <a:r>
                  <a:rPr lang="en-US" dirty="0">
                    <a:latin typeface="ACaslonPro"/>
                  </a:rPr>
                  <a:t>Our first task is to solve the equation</a:t>
                </a:r>
              </a:p>
              <a:p>
                <a:endParaRPr lang="en-US" dirty="0">
                  <a:latin typeface="ACaslonPro"/>
                </a:endParaRPr>
              </a:p>
              <a:p>
                <a:endParaRPr lang="en-US" dirty="0">
                  <a:latin typeface="ACaslonPro"/>
                </a:endParaRPr>
              </a:p>
              <a:p>
                <a:endParaRPr lang="en-US" dirty="0">
                  <a:latin typeface="ACaslonPro"/>
                </a:endParaRPr>
              </a:p>
              <a:p>
                <a:r>
                  <a:rPr lang="en-US" dirty="0">
                    <a:latin typeface="ACaslonPro"/>
                  </a:rPr>
                  <a:t>for </a:t>
                </a:r>
                <a14:m>
                  <m:oMath xmlns:m="http://schemas.openxmlformats.org/officeDocument/2006/math">
                    <m:r>
                      <a:rPr lang="en-US" sz="1800" i="1" dirty="0" smtClean="0">
                        <a:effectLst/>
                        <a:latin typeface="Cambria Math" panose="02040503050406030204" pitchFamily="18" charset="0"/>
                      </a:rPr>
                      <m:t>𝐺</m:t>
                    </m:r>
                    <m:r>
                      <a:rPr lang="en-US" sz="1800" i="1" dirty="0" smtClean="0">
                        <a:effectLst/>
                        <a:latin typeface="Cambria Math" panose="02040503050406030204" pitchFamily="18" charset="0"/>
                      </a:rPr>
                      <m:t>(</m:t>
                    </m:r>
                    <m:r>
                      <a:rPr lang="en-US" sz="1800" b="1" i="1" dirty="0" smtClean="0">
                        <a:effectLst/>
                        <a:latin typeface="Cambria Math" panose="02040503050406030204" pitchFamily="18" charset="0"/>
                      </a:rPr>
                      <m:t>𝒓</m:t>
                    </m:r>
                    <m:r>
                      <a:rPr lang="en-US" sz="1800" i="1" dirty="0" smtClean="0">
                        <a:effectLst/>
                        <a:latin typeface="Cambria Math" panose="02040503050406030204" pitchFamily="18" charset="0"/>
                      </a:rPr>
                      <m:t>)</m:t>
                    </m:r>
                  </m:oMath>
                </a14:m>
                <a:r>
                  <a:rPr lang="en-US" dirty="0"/>
                  <a:t>. This is most easily accomplished by using the Fourier transform of both sides, which turns the </a:t>
                </a:r>
                <a:r>
                  <a:rPr lang="en-US" i="1" dirty="0"/>
                  <a:t>differential </a:t>
                </a:r>
                <a:r>
                  <a:rPr lang="en-US" dirty="0"/>
                  <a:t>equation into an </a:t>
                </a:r>
                <a:r>
                  <a:rPr lang="en-US" i="1" dirty="0"/>
                  <a:t>algebraic </a:t>
                </a:r>
                <a:r>
                  <a:rPr lang="en-US" dirty="0"/>
                  <a:t>equation.</a:t>
                </a:r>
              </a:p>
            </p:txBody>
          </p:sp>
        </mc:Choice>
        <mc:Fallback xmlns="">
          <p:sp>
            <p:nvSpPr>
              <p:cNvPr id="11" name="TextBox 10">
                <a:extLst>
                  <a:ext uri="{FF2B5EF4-FFF2-40B4-BE49-F238E27FC236}">
                    <a16:creationId xmlns:a16="http://schemas.microsoft.com/office/drawing/2014/main" id="{2849F41F-9C38-2FCD-6627-D3007761A70E}"/>
                  </a:ext>
                </a:extLst>
              </p:cNvPr>
              <p:cNvSpPr txBox="1">
                <a:spLocks noRot="1" noChangeAspect="1" noMove="1" noResize="1" noEditPoints="1" noAdjustHandles="1" noChangeArrowheads="1" noChangeShapeType="1" noTextEdit="1"/>
              </p:cNvSpPr>
              <p:nvPr/>
            </p:nvSpPr>
            <p:spPr>
              <a:xfrm>
                <a:off x="272142" y="3651556"/>
                <a:ext cx="11763103" cy="2585323"/>
              </a:xfrm>
              <a:prstGeom prst="rect">
                <a:avLst/>
              </a:prstGeom>
              <a:blipFill>
                <a:blip r:embed="rId5"/>
                <a:stretch>
                  <a:fillRect l="-431" t="-976" r="-324" b="-2927"/>
                </a:stretch>
              </a:blipFill>
            </p:spPr>
            <p:txBody>
              <a:bodyPr/>
              <a:lstStyle/>
              <a:p>
                <a:r>
                  <a:rPr lang="en-US">
                    <a:noFill/>
                  </a:rPr>
                  <a:t> </a:t>
                </a:r>
              </a:p>
            </p:txBody>
          </p:sp>
        </mc:Fallback>
      </mc:AlternateContent>
      <p:pic>
        <p:nvPicPr>
          <p:cNvPr id="12" name="Picture 11" descr="A black text on a white background&#10;&#10;Description automatically generated">
            <a:extLst>
              <a:ext uri="{FF2B5EF4-FFF2-40B4-BE49-F238E27FC236}">
                <a16:creationId xmlns:a16="http://schemas.microsoft.com/office/drawing/2014/main" id="{10A482B5-696E-DF48-8D9D-9E054097807C}"/>
              </a:ext>
            </a:extLst>
          </p:cNvPr>
          <p:cNvPicPr>
            <a:picLocks noChangeAspect="1"/>
          </p:cNvPicPr>
          <p:nvPr/>
        </p:nvPicPr>
        <p:blipFill>
          <a:blip r:embed="rId6"/>
          <a:stretch>
            <a:fillRect/>
          </a:stretch>
        </p:blipFill>
        <p:spPr>
          <a:xfrm>
            <a:off x="4108507" y="4745836"/>
            <a:ext cx="2842871" cy="783240"/>
          </a:xfrm>
          <a:prstGeom prst="rect">
            <a:avLst/>
          </a:prstGeom>
        </p:spPr>
      </p:pic>
      <p:sp>
        <p:nvSpPr>
          <p:cNvPr id="2" name="Rectangle 1">
            <a:extLst>
              <a:ext uri="{FF2B5EF4-FFF2-40B4-BE49-F238E27FC236}">
                <a16:creationId xmlns:a16="http://schemas.microsoft.com/office/drawing/2014/main" id="{79A87C89-E7AA-5106-3404-B6FA46298A1B}"/>
              </a:ext>
            </a:extLst>
          </p:cNvPr>
          <p:cNvSpPr/>
          <p:nvPr/>
        </p:nvSpPr>
        <p:spPr>
          <a:xfrm>
            <a:off x="4108507" y="977040"/>
            <a:ext cx="3497638" cy="697046"/>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5445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82B7D1-E909-1CDD-B8E7-B82A124EB14F}"/>
              </a:ext>
            </a:extLst>
          </p:cNvPr>
          <p:cNvSpPr txBox="1">
            <a:spLocks/>
          </p:cNvSpPr>
          <p:nvPr/>
        </p:nvSpPr>
        <p:spPr>
          <a:xfrm>
            <a:off x="272143"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The Born Approximation</a:t>
            </a:r>
            <a:endParaRPr lang="en-US" b="1" dirty="0"/>
          </a:p>
        </p:txBody>
      </p:sp>
      <p:pic>
        <p:nvPicPr>
          <p:cNvPr id="4" name="Picture 3" descr="A math problem with numbers and symbols&#10;&#10;Description automatically generated with medium confidence">
            <a:extLst>
              <a:ext uri="{FF2B5EF4-FFF2-40B4-BE49-F238E27FC236}">
                <a16:creationId xmlns:a16="http://schemas.microsoft.com/office/drawing/2014/main" id="{E554F90B-CC43-1E35-A5F4-DC817C0CE4C1}"/>
              </a:ext>
            </a:extLst>
          </p:cNvPr>
          <p:cNvPicPr>
            <a:picLocks noChangeAspect="1"/>
          </p:cNvPicPr>
          <p:nvPr/>
        </p:nvPicPr>
        <p:blipFill>
          <a:blip r:embed="rId2"/>
          <a:stretch>
            <a:fillRect/>
          </a:stretch>
        </p:blipFill>
        <p:spPr>
          <a:xfrm>
            <a:off x="3585935" y="1469823"/>
            <a:ext cx="3365500" cy="889000"/>
          </a:xfrm>
          <a:prstGeom prst="rect">
            <a:avLst/>
          </a:prstGeom>
        </p:spPr>
      </p:pic>
      <p:sp>
        <p:nvSpPr>
          <p:cNvPr id="5" name="TextBox 4">
            <a:extLst>
              <a:ext uri="{FF2B5EF4-FFF2-40B4-BE49-F238E27FC236}">
                <a16:creationId xmlns:a16="http://schemas.microsoft.com/office/drawing/2014/main" id="{7DD9895D-1E5F-55E0-9930-CDAC804CA451}"/>
              </a:ext>
            </a:extLst>
          </p:cNvPr>
          <p:cNvSpPr txBox="1"/>
          <p:nvPr/>
        </p:nvSpPr>
        <p:spPr>
          <a:xfrm>
            <a:off x="196669" y="1171051"/>
            <a:ext cx="4160113" cy="369332"/>
          </a:xfrm>
          <a:prstGeom prst="rect">
            <a:avLst/>
          </a:prstGeom>
          <a:noFill/>
        </p:spPr>
        <p:txBody>
          <a:bodyPr wrap="none" rtlCol="0">
            <a:spAutoFit/>
          </a:bodyPr>
          <a:lstStyle/>
          <a:p>
            <a:r>
              <a:rPr lang="en-US" dirty="0"/>
              <a:t>Let us consider the Fourier transform of G </a:t>
            </a:r>
          </a:p>
        </p:txBody>
      </p:sp>
      <p:pic>
        <p:nvPicPr>
          <p:cNvPr id="7" name="Picture 6">
            <a:extLst>
              <a:ext uri="{FF2B5EF4-FFF2-40B4-BE49-F238E27FC236}">
                <a16:creationId xmlns:a16="http://schemas.microsoft.com/office/drawing/2014/main" id="{1E24CE46-FCD0-9F63-4608-248D6EB55E82}"/>
              </a:ext>
            </a:extLst>
          </p:cNvPr>
          <p:cNvPicPr>
            <a:picLocks noChangeAspect="1"/>
          </p:cNvPicPr>
          <p:nvPr/>
        </p:nvPicPr>
        <p:blipFill>
          <a:blip r:embed="rId3"/>
          <a:stretch>
            <a:fillRect/>
          </a:stretch>
        </p:blipFill>
        <p:spPr>
          <a:xfrm>
            <a:off x="2520043" y="2684610"/>
            <a:ext cx="6019800" cy="736600"/>
          </a:xfrm>
          <a:prstGeom prst="rect">
            <a:avLst/>
          </a:prstGeom>
        </p:spPr>
      </p:pic>
      <p:sp>
        <p:nvSpPr>
          <p:cNvPr id="8" name="TextBox 7">
            <a:extLst>
              <a:ext uri="{FF2B5EF4-FFF2-40B4-BE49-F238E27FC236}">
                <a16:creationId xmlns:a16="http://schemas.microsoft.com/office/drawing/2014/main" id="{C7927AD8-EA37-430E-7C4F-DAAF044FDA44}"/>
              </a:ext>
            </a:extLst>
          </p:cNvPr>
          <p:cNvSpPr txBox="1"/>
          <p:nvPr/>
        </p:nvSpPr>
        <p:spPr>
          <a:xfrm>
            <a:off x="196669" y="2358823"/>
            <a:ext cx="655949" cy="369332"/>
          </a:xfrm>
          <a:prstGeom prst="rect">
            <a:avLst/>
          </a:prstGeom>
          <a:noFill/>
        </p:spPr>
        <p:txBody>
          <a:bodyPr wrap="none" rtlCol="0">
            <a:spAutoFit/>
          </a:bodyPr>
          <a:lstStyle/>
          <a:p>
            <a:r>
              <a:rPr lang="en-US" dirty="0"/>
              <a:t>Then</a:t>
            </a:r>
          </a:p>
        </p:txBody>
      </p:sp>
      <p:pic>
        <p:nvPicPr>
          <p:cNvPr id="10" name="Picture 9" descr="A black text on a white background&#10;&#10;Description automatically generated">
            <a:extLst>
              <a:ext uri="{FF2B5EF4-FFF2-40B4-BE49-F238E27FC236}">
                <a16:creationId xmlns:a16="http://schemas.microsoft.com/office/drawing/2014/main" id="{60E8D0ED-D121-224A-A143-AB7A820841CC}"/>
              </a:ext>
            </a:extLst>
          </p:cNvPr>
          <p:cNvPicPr>
            <a:picLocks noChangeAspect="1"/>
          </p:cNvPicPr>
          <p:nvPr/>
        </p:nvPicPr>
        <p:blipFill>
          <a:blip r:embed="rId4"/>
          <a:stretch>
            <a:fillRect/>
          </a:stretch>
        </p:blipFill>
        <p:spPr>
          <a:xfrm>
            <a:off x="4501243" y="3865252"/>
            <a:ext cx="2057400" cy="571500"/>
          </a:xfrm>
          <a:prstGeom prst="rect">
            <a:avLst/>
          </a:prstGeom>
        </p:spPr>
      </p:pic>
      <p:sp>
        <p:nvSpPr>
          <p:cNvPr id="11" name="TextBox 10">
            <a:extLst>
              <a:ext uri="{FF2B5EF4-FFF2-40B4-BE49-F238E27FC236}">
                <a16:creationId xmlns:a16="http://schemas.microsoft.com/office/drawing/2014/main" id="{55094627-9ACA-F18A-B356-DD8548DFED52}"/>
              </a:ext>
            </a:extLst>
          </p:cNvPr>
          <p:cNvSpPr txBox="1"/>
          <p:nvPr/>
        </p:nvSpPr>
        <p:spPr>
          <a:xfrm>
            <a:off x="196669" y="3578861"/>
            <a:ext cx="2900153" cy="369332"/>
          </a:xfrm>
          <a:prstGeom prst="rect">
            <a:avLst/>
          </a:prstGeom>
          <a:noFill/>
        </p:spPr>
        <p:txBody>
          <a:bodyPr wrap="none" rtlCol="0">
            <a:spAutoFit/>
          </a:bodyPr>
          <a:lstStyle/>
          <a:p>
            <a:r>
              <a:rPr lang="en-US" dirty="0"/>
              <a:t>At this point we observe that</a:t>
            </a:r>
          </a:p>
        </p:txBody>
      </p:sp>
      <p:pic>
        <p:nvPicPr>
          <p:cNvPr id="13" name="Picture 12" descr="A math equations and numbers&#10;&#10;Description automatically generated with medium confidence">
            <a:extLst>
              <a:ext uri="{FF2B5EF4-FFF2-40B4-BE49-F238E27FC236}">
                <a16:creationId xmlns:a16="http://schemas.microsoft.com/office/drawing/2014/main" id="{7A2A1089-D269-40F8-0877-4076AA575ED9}"/>
              </a:ext>
            </a:extLst>
          </p:cNvPr>
          <p:cNvPicPr>
            <a:picLocks noChangeAspect="1"/>
          </p:cNvPicPr>
          <p:nvPr/>
        </p:nvPicPr>
        <p:blipFill>
          <a:blip r:embed="rId5"/>
          <a:stretch>
            <a:fillRect/>
          </a:stretch>
        </p:blipFill>
        <p:spPr>
          <a:xfrm>
            <a:off x="4294280" y="4646106"/>
            <a:ext cx="2657155" cy="692096"/>
          </a:xfrm>
          <a:prstGeom prst="rect">
            <a:avLst/>
          </a:prstGeom>
        </p:spPr>
      </p:pic>
      <p:sp>
        <p:nvSpPr>
          <p:cNvPr id="14" name="TextBox 13">
            <a:extLst>
              <a:ext uri="{FF2B5EF4-FFF2-40B4-BE49-F238E27FC236}">
                <a16:creationId xmlns:a16="http://schemas.microsoft.com/office/drawing/2014/main" id="{8746CCDD-A4DB-9C4C-EBD0-8CE67056F99E}"/>
              </a:ext>
            </a:extLst>
          </p:cNvPr>
          <p:cNvSpPr txBox="1"/>
          <p:nvPr/>
        </p:nvSpPr>
        <p:spPr>
          <a:xfrm>
            <a:off x="196669" y="4798898"/>
            <a:ext cx="11612154" cy="369332"/>
          </a:xfrm>
          <a:prstGeom prst="rect">
            <a:avLst/>
          </a:prstGeom>
          <a:noFill/>
        </p:spPr>
        <p:txBody>
          <a:bodyPr wrap="square" rtlCol="0">
            <a:spAutoFit/>
          </a:bodyPr>
          <a:lstStyle/>
          <a:p>
            <a:r>
              <a:rPr lang="en-US" dirty="0"/>
              <a:t>And generalizing the Dirac delta definition                                                       to the 3dim case, we obtain </a:t>
            </a:r>
          </a:p>
        </p:txBody>
      </p:sp>
      <p:pic>
        <p:nvPicPr>
          <p:cNvPr id="16" name="Picture 15" descr="A number and a number with a number&#10;&#10;Description automatically generated with medium confidence">
            <a:extLst>
              <a:ext uri="{FF2B5EF4-FFF2-40B4-BE49-F238E27FC236}">
                <a16:creationId xmlns:a16="http://schemas.microsoft.com/office/drawing/2014/main" id="{359894F1-43A8-67A8-7DDD-3CDE0FED2653}"/>
              </a:ext>
            </a:extLst>
          </p:cNvPr>
          <p:cNvPicPr>
            <a:picLocks noChangeAspect="1"/>
          </p:cNvPicPr>
          <p:nvPr/>
        </p:nvPicPr>
        <p:blipFill>
          <a:blip r:embed="rId6"/>
          <a:stretch>
            <a:fillRect/>
          </a:stretch>
        </p:blipFill>
        <p:spPr>
          <a:xfrm>
            <a:off x="4175057" y="5566661"/>
            <a:ext cx="2895600" cy="965200"/>
          </a:xfrm>
          <a:prstGeom prst="rect">
            <a:avLst/>
          </a:prstGeom>
        </p:spPr>
      </p:pic>
    </p:spTree>
    <p:extLst>
      <p:ext uri="{BB962C8B-B14F-4D97-AF65-F5344CB8AC3E}">
        <p14:creationId xmlns:p14="http://schemas.microsoft.com/office/powerpoint/2010/main" val="31545255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82B7D1-E909-1CDD-B8E7-B82A124EB14F}"/>
              </a:ext>
            </a:extLst>
          </p:cNvPr>
          <p:cNvSpPr txBox="1">
            <a:spLocks/>
          </p:cNvSpPr>
          <p:nvPr/>
        </p:nvSpPr>
        <p:spPr>
          <a:xfrm>
            <a:off x="272143"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The Born Approximation</a:t>
            </a:r>
            <a:endParaRPr lang="en-US" b="1" dirty="0"/>
          </a:p>
        </p:txBody>
      </p:sp>
      <p:sp>
        <p:nvSpPr>
          <p:cNvPr id="2" name="TextBox 1">
            <a:extLst>
              <a:ext uri="{FF2B5EF4-FFF2-40B4-BE49-F238E27FC236}">
                <a16:creationId xmlns:a16="http://schemas.microsoft.com/office/drawing/2014/main" id="{F8F22FF0-5184-C55B-9B43-39CBDD1D0319}"/>
              </a:ext>
            </a:extLst>
          </p:cNvPr>
          <p:cNvSpPr txBox="1"/>
          <p:nvPr/>
        </p:nvSpPr>
        <p:spPr>
          <a:xfrm>
            <a:off x="174172" y="1037459"/>
            <a:ext cx="5705408" cy="369332"/>
          </a:xfrm>
          <a:prstGeom prst="rect">
            <a:avLst/>
          </a:prstGeom>
          <a:noFill/>
        </p:spPr>
        <p:txBody>
          <a:bodyPr wrap="none" rtlCol="0">
            <a:spAutoFit/>
          </a:bodyPr>
          <a:lstStyle/>
          <a:p>
            <a:r>
              <a:rPr lang="en-US" dirty="0"/>
              <a:t>Substituting this in the inhomogeneous </a:t>
            </a:r>
            <a:r>
              <a:rPr lang="en-US" dirty="0" err="1"/>
              <a:t>Helmoltz</a:t>
            </a:r>
            <a:r>
              <a:rPr lang="en-US" dirty="0"/>
              <a:t> equation</a:t>
            </a:r>
          </a:p>
        </p:txBody>
      </p:sp>
      <p:pic>
        <p:nvPicPr>
          <p:cNvPr id="5" name="Picture 4" descr="A black text on a white background&#10;&#10;Description automatically generated">
            <a:extLst>
              <a:ext uri="{FF2B5EF4-FFF2-40B4-BE49-F238E27FC236}">
                <a16:creationId xmlns:a16="http://schemas.microsoft.com/office/drawing/2014/main" id="{F706AD14-188F-B0AF-D77C-15A2002F13E2}"/>
              </a:ext>
            </a:extLst>
          </p:cNvPr>
          <p:cNvPicPr>
            <a:picLocks noChangeAspect="1"/>
          </p:cNvPicPr>
          <p:nvPr/>
        </p:nvPicPr>
        <p:blipFill>
          <a:blip r:embed="rId2"/>
          <a:stretch>
            <a:fillRect/>
          </a:stretch>
        </p:blipFill>
        <p:spPr>
          <a:xfrm>
            <a:off x="2481943" y="1575210"/>
            <a:ext cx="6096000" cy="812800"/>
          </a:xfrm>
          <a:prstGeom prst="rect">
            <a:avLst/>
          </a:prstGeom>
        </p:spPr>
      </p:pic>
      <p:pic>
        <p:nvPicPr>
          <p:cNvPr id="7" name="Picture 6" descr="A black text with numbers and a line&#10;&#10;Description automatically generated">
            <a:extLst>
              <a:ext uri="{FF2B5EF4-FFF2-40B4-BE49-F238E27FC236}">
                <a16:creationId xmlns:a16="http://schemas.microsoft.com/office/drawing/2014/main" id="{1993F592-8E19-3585-6511-718F7DBA29D0}"/>
              </a:ext>
            </a:extLst>
          </p:cNvPr>
          <p:cNvPicPr>
            <a:picLocks noChangeAspect="1"/>
          </p:cNvPicPr>
          <p:nvPr/>
        </p:nvPicPr>
        <p:blipFill>
          <a:blip r:embed="rId3"/>
          <a:stretch>
            <a:fillRect/>
          </a:stretch>
        </p:blipFill>
        <p:spPr>
          <a:xfrm>
            <a:off x="3820886" y="2637657"/>
            <a:ext cx="2895600" cy="863600"/>
          </a:xfrm>
          <a:prstGeom prst="rect">
            <a:avLst/>
          </a:prstGeom>
        </p:spPr>
      </p:pic>
      <p:sp>
        <p:nvSpPr>
          <p:cNvPr id="8" name="TextBox 7">
            <a:extLst>
              <a:ext uri="{FF2B5EF4-FFF2-40B4-BE49-F238E27FC236}">
                <a16:creationId xmlns:a16="http://schemas.microsoft.com/office/drawing/2014/main" id="{C6858A62-80FD-6240-8A0F-0E1B71CD81CB}"/>
              </a:ext>
            </a:extLst>
          </p:cNvPr>
          <p:cNvSpPr txBox="1"/>
          <p:nvPr/>
        </p:nvSpPr>
        <p:spPr>
          <a:xfrm>
            <a:off x="174172" y="2405824"/>
            <a:ext cx="2590774" cy="369332"/>
          </a:xfrm>
          <a:prstGeom prst="rect">
            <a:avLst/>
          </a:prstGeom>
          <a:noFill/>
        </p:spPr>
        <p:txBody>
          <a:bodyPr wrap="none" rtlCol="0">
            <a:spAutoFit/>
          </a:bodyPr>
          <a:lstStyle/>
          <a:p>
            <a:r>
              <a:rPr lang="en-US" dirty="0"/>
              <a:t>from which it follows that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FD9AEB9-E045-4574-0CEC-0EC279889DD3}"/>
                  </a:ext>
                </a:extLst>
              </p:cNvPr>
              <p:cNvSpPr txBox="1"/>
              <p:nvPr/>
            </p:nvSpPr>
            <p:spPr>
              <a:xfrm>
                <a:off x="174172" y="3511647"/>
                <a:ext cx="4492448" cy="369332"/>
              </a:xfrm>
              <a:prstGeom prst="rect">
                <a:avLst/>
              </a:prstGeom>
              <a:noFill/>
            </p:spPr>
            <p:txBody>
              <a:bodyPr wrap="none" rtlCol="0">
                <a:spAutoFit/>
              </a:bodyPr>
              <a:lstStyle/>
              <a:p>
                <a:r>
                  <a:rPr lang="en-US" dirty="0"/>
                  <a:t>Putting this expression back into that for </a:t>
                </a:r>
                <a14:m>
                  <m:oMath xmlns:m="http://schemas.openxmlformats.org/officeDocument/2006/math">
                    <m:r>
                      <a:rPr lang="en-US" i="1" dirty="0" smtClean="0">
                        <a:latin typeface="Cambria Math" panose="02040503050406030204" pitchFamily="18" charset="0"/>
                      </a:rPr>
                      <m:t>𝐺</m:t>
                    </m:r>
                    <m:r>
                      <a:rPr lang="en-US" i="1" dirty="0" smtClean="0">
                        <a:latin typeface="Cambria Math" panose="02040503050406030204" pitchFamily="18" charset="0"/>
                      </a:rPr>
                      <m:t>(</m:t>
                    </m:r>
                    <m:r>
                      <a:rPr lang="en-US" b="1" i="1" dirty="0" smtClean="0">
                        <a:latin typeface="Cambria Math" panose="02040503050406030204" pitchFamily="18" charset="0"/>
                      </a:rPr>
                      <m:t>𝒓</m:t>
                    </m:r>
                    <m:r>
                      <a:rPr lang="en-US" i="1" dirty="0" smtClean="0">
                        <a:latin typeface="Cambria Math" panose="02040503050406030204" pitchFamily="18" charset="0"/>
                      </a:rPr>
                      <m:t>)</m:t>
                    </m:r>
                  </m:oMath>
                </a14:m>
                <a:endParaRPr lang="en-US" dirty="0"/>
              </a:p>
            </p:txBody>
          </p:sp>
        </mc:Choice>
        <mc:Fallback xmlns="">
          <p:sp>
            <p:nvSpPr>
              <p:cNvPr id="9" name="TextBox 8">
                <a:extLst>
                  <a:ext uri="{FF2B5EF4-FFF2-40B4-BE49-F238E27FC236}">
                    <a16:creationId xmlns:a16="http://schemas.microsoft.com/office/drawing/2014/main" id="{BFD9AEB9-E045-4574-0CEC-0EC279889DD3}"/>
                  </a:ext>
                </a:extLst>
              </p:cNvPr>
              <p:cNvSpPr txBox="1">
                <a:spLocks noRot="1" noChangeAspect="1" noMove="1" noResize="1" noEditPoints="1" noAdjustHandles="1" noChangeArrowheads="1" noChangeShapeType="1" noTextEdit="1"/>
              </p:cNvSpPr>
              <p:nvPr/>
            </p:nvSpPr>
            <p:spPr>
              <a:xfrm>
                <a:off x="174172" y="3511647"/>
                <a:ext cx="4492448" cy="369332"/>
              </a:xfrm>
              <a:prstGeom prst="rect">
                <a:avLst/>
              </a:prstGeom>
              <a:blipFill>
                <a:blip r:embed="rId4"/>
                <a:stretch>
                  <a:fillRect l="-1127" t="-6667" b="-26667"/>
                </a:stretch>
              </a:blipFill>
            </p:spPr>
            <p:txBody>
              <a:bodyPr/>
              <a:lstStyle/>
              <a:p>
                <a:r>
                  <a:rPr lang="en-US">
                    <a:noFill/>
                  </a:rPr>
                  <a:t> </a:t>
                </a:r>
              </a:p>
            </p:txBody>
          </p:sp>
        </mc:Fallback>
      </mc:AlternateContent>
      <p:pic>
        <p:nvPicPr>
          <p:cNvPr id="11" name="Picture 10" descr="A close-up of a number&#10;&#10;Description automatically generated">
            <a:extLst>
              <a:ext uri="{FF2B5EF4-FFF2-40B4-BE49-F238E27FC236}">
                <a16:creationId xmlns:a16="http://schemas.microsoft.com/office/drawing/2014/main" id="{C359D537-193E-FFFF-FB5D-8053B5985A5A}"/>
              </a:ext>
            </a:extLst>
          </p:cNvPr>
          <p:cNvPicPr>
            <a:picLocks noChangeAspect="1"/>
          </p:cNvPicPr>
          <p:nvPr/>
        </p:nvPicPr>
        <p:blipFill>
          <a:blip r:embed="rId5"/>
          <a:stretch>
            <a:fillRect/>
          </a:stretch>
        </p:blipFill>
        <p:spPr>
          <a:xfrm>
            <a:off x="5181600" y="4110288"/>
            <a:ext cx="3949700" cy="812800"/>
          </a:xfrm>
          <a:prstGeom prst="rect">
            <a:avLst/>
          </a:prstGeom>
        </p:spPr>
      </p:pic>
      <p:pic>
        <p:nvPicPr>
          <p:cNvPr id="12" name="Picture 11" descr="A math problem with numbers and symbols&#10;&#10;Description automatically generated with medium confidence">
            <a:extLst>
              <a:ext uri="{FF2B5EF4-FFF2-40B4-BE49-F238E27FC236}">
                <a16:creationId xmlns:a16="http://schemas.microsoft.com/office/drawing/2014/main" id="{6CA9086A-1C1F-484D-2696-FEAE148534B1}"/>
              </a:ext>
            </a:extLst>
          </p:cNvPr>
          <p:cNvPicPr>
            <a:picLocks noChangeAspect="1"/>
          </p:cNvPicPr>
          <p:nvPr/>
        </p:nvPicPr>
        <p:blipFill>
          <a:blip r:embed="rId6"/>
          <a:stretch>
            <a:fillRect/>
          </a:stretch>
        </p:blipFill>
        <p:spPr>
          <a:xfrm>
            <a:off x="455386" y="4072188"/>
            <a:ext cx="3365500" cy="889000"/>
          </a:xfrm>
          <a:prstGeom prst="rect">
            <a:avLst/>
          </a:prstGeom>
        </p:spPr>
      </p:pic>
      <p:sp>
        <p:nvSpPr>
          <p:cNvPr id="13" name="Right Arrow 12">
            <a:extLst>
              <a:ext uri="{FF2B5EF4-FFF2-40B4-BE49-F238E27FC236}">
                <a16:creationId xmlns:a16="http://schemas.microsoft.com/office/drawing/2014/main" id="{2E1E8871-896E-AE5E-0B68-CB91C0D0AB00}"/>
              </a:ext>
            </a:extLst>
          </p:cNvPr>
          <p:cNvSpPr/>
          <p:nvPr/>
        </p:nvSpPr>
        <p:spPr>
          <a:xfrm>
            <a:off x="4394476" y="4329454"/>
            <a:ext cx="455023" cy="37446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D5961D2-5F1A-2C13-0368-7D1A81D5C87A}"/>
              </a:ext>
            </a:extLst>
          </p:cNvPr>
          <p:cNvSpPr txBox="1"/>
          <p:nvPr/>
        </p:nvSpPr>
        <p:spPr>
          <a:xfrm>
            <a:off x="174172" y="5152397"/>
            <a:ext cx="9682459" cy="369332"/>
          </a:xfrm>
          <a:prstGeom prst="rect">
            <a:avLst/>
          </a:prstGeom>
          <a:noFill/>
        </p:spPr>
        <p:txBody>
          <a:bodyPr wrap="none" rtlCol="0">
            <a:spAutoFit/>
          </a:bodyPr>
          <a:lstStyle/>
          <a:p>
            <a:r>
              <a:rPr lang="en-US" sz="1800" dirty="0">
                <a:effectLst/>
                <a:latin typeface="ACaslonPro"/>
              </a:rPr>
              <a:t>Now, </a:t>
            </a:r>
            <a:r>
              <a:rPr lang="en-US" sz="1800" b="1" dirty="0">
                <a:effectLst/>
                <a:latin typeface="ACaslonPro"/>
              </a:rPr>
              <a:t>r </a:t>
            </a:r>
            <a:r>
              <a:rPr lang="en-US" sz="1800" dirty="0">
                <a:effectLst/>
                <a:latin typeface="ACaslonPro"/>
              </a:rPr>
              <a:t>is </a:t>
            </a:r>
            <a:r>
              <a:rPr lang="en-US" sz="1800" i="1" dirty="0">
                <a:effectLst/>
                <a:latin typeface="ACaslonPro"/>
              </a:rPr>
              <a:t>fixed</a:t>
            </a:r>
            <a:r>
              <a:rPr lang="en-US" sz="1800" dirty="0">
                <a:effectLst/>
                <a:latin typeface="ACaslonPro"/>
              </a:rPr>
              <a:t>, as far as the </a:t>
            </a:r>
            <a:r>
              <a:rPr lang="en-US" sz="1800" b="1" dirty="0">
                <a:effectLst/>
                <a:latin typeface="ACaslonPro"/>
              </a:rPr>
              <a:t>s </a:t>
            </a:r>
            <a:r>
              <a:rPr lang="en-US" sz="1800" dirty="0">
                <a:effectLst/>
                <a:latin typeface="ACaslonPro"/>
              </a:rPr>
              <a:t>integration is concerned. At this point, we choose spherical coordinates. </a:t>
            </a:r>
            <a:endParaRPr lang="en-US" dirty="0"/>
          </a:p>
        </p:txBody>
      </p:sp>
      <p:pic>
        <p:nvPicPr>
          <p:cNvPr id="4" name="Picture 3">
            <a:extLst>
              <a:ext uri="{FF2B5EF4-FFF2-40B4-BE49-F238E27FC236}">
                <a16:creationId xmlns:a16="http://schemas.microsoft.com/office/drawing/2014/main" id="{5A5B8F7F-08FE-5B7F-FACA-F625A7D074F4}"/>
              </a:ext>
            </a:extLst>
          </p:cNvPr>
          <p:cNvPicPr>
            <a:picLocks noChangeAspect="1"/>
          </p:cNvPicPr>
          <p:nvPr/>
        </p:nvPicPr>
        <p:blipFill>
          <a:blip r:embed="rId7"/>
          <a:stretch>
            <a:fillRect/>
          </a:stretch>
        </p:blipFill>
        <p:spPr>
          <a:xfrm>
            <a:off x="2964093" y="5753627"/>
            <a:ext cx="5234335" cy="260006"/>
          </a:xfrm>
          <a:prstGeom prst="rect">
            <a:avLst/>
          </a:prstGeom>
        </p:spPr>
      </p:pic>
      <p:pic>
        <p:nvPicPr>
          <p:cNvPr id="10" name="Picture 9">
            <a:extLst>
              <a:ext uri="{FF2B5EF4-FFF2-40B4-BE49-F238E27FC236}">
                <a16:creationId xmlns:a16="http://schemas.microsoft.com/office/drawing/2014/main" id="{EDA0E0D2-56B6-FB3B-F137-011A0225EA52}"/>
              </a:ext>
            </a:extLst>
          </p:cNvPr>
          <p:cNvPicPr>
            <a:picLocks noChangeAspect="1"/>
          </p:cNvPicPr>
          <p:nvPr/>
        </p:nvPicPr>
        <p:blipFill>
          <a:blip r:embed="rId8"/>
          <a:stretch>
            <a:fillRect/>
          </a:stretch>
        </p:blipFill>
        <p:spPr>
          <a:xfrm>
            <a:off x="4403192" y="6271417"/>
            <a:ext cx="2157438" cy="273093"/>
          </a:xfrm>
          <a:prstGeom prst="rect">
            <a:avLst/>
          </a:prstGeom>
        </p:spPr>
      </p:pic>
    </p:spTree>
    <p:extLst>
      <p:ext uri="{BB962C8B-B14F-4D97-AF65-F5344CB8AC3E}">
        <p14:creationId xmlns:p14="http://schemas.microsoft.com/office/powerpoint/2010/main" val="2950073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82B7D1-E909-1CDD-B8E7-B82A124EB14F}"/>
              </a:ext>
            </a:extLst>
          </p:cNvPr>
          <p:cNvSpPr txBox="1">
            <a:spLocks/>
          </p:cNvSpPr>
          <p:nvPr/>
        </p:nvSpPr>
        <p:spPr>
          <a:xfrm>
            <a:off x="272143"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The Born Approximation</a:t>
            </a:r>
            <a:endParaRPr lang="en-US" b="1" dirty="0"/>
          </a:p>
        </p:txBody>
      </p:sp>
      <p:pic>
        <p:nvPicPr>
          <p:cNvPr id="2" name="Picture 1" descr="A diagram of a straight line&#10;&#10;Description automatically generated">
            <a:extLst>
              <a:ext uri="{FF2B5EF4-FFF2-40B4-BE49-F238E27FC236}">
                <a16:creationId xmlns:a16="http://schemas.microsoft.com/office/drawing/2014/main" id="{40072864-A115-3137-E129-B75F235AEE9B}"/>
              </a:ext>
            </a:extLst>
          </p:cNvPr>
          <p:cNvPicPr>
            <a:picLocks noChangeAspect="1"/>
          </p:cNvPicPr>
          <p:nvPr/>
        </p:nvPicPr>
        <p:blipFill>
          <a:blip r:embed="rId2"/>
          <a:stretch>
            <a:fillRect/>
          </a:stretch>
        </p:blipFill>
        <p:spPr>
          <a:xfrm>
            <a:off x="272143" y="1510229"/>
            <a:ext cx="3284134" cy="2779708"/>
          </a:xfrm>
          <a:prstGeom prst="rect">
            <a:avLst/>
          </a:prstGeom>
        </p:spPr>
      </p:pic>
      <p:pic>
        <p:nvPicPr>
          <p:cNvPr id="4" name="Picture 3">
            <a:extLst>
              <a:ext uri="{FF2B5EF4-FFF2-40B4-BE49-F238E27FC236}">
                <a16:creationId xmlns:a16="http://schemas.microsoft.com/office/drawing/2014/main" id="{055DF4C2-A354-298F-7EFF-809206D5A167}"/>
              </a:ext>
            </a:extLst>
          </p:cNvPr>
          <p:cNvPicPr>
            <a:picLocks noChangeAspect="1"/>
          </p:cNvPicPr>
          <p:nvPr/>
        </p:nvPicPr>
        <p:blipFill>
          <a:blip r:embed="rId3"/>
          <a:stretch>
            <a:fillRect/>
          </a:stretch>
        </p:blipFill>
        <p:spPr>
          <a:xfrm>
            <a:off x="3834951" y="1619608"/>
            <a:ext cx="1694992" cy="210897"/>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8F45DCB-F4D4-3B1E-4A78-8111A2C78279}"/>
                  </a:ext>
                </a:extLst>
              </p:cNvPr>
              <p:cNvSpPr txBox="1"/>
              <p:nvPr/>
            </p:nvSpPr>
            <p:spPr>
              <a:xfrm>
                <a:off x="272143" y="1140897"/>
                <a:ext cx="11647714" cy="369332"/>
              </a:xfrm>
              <a:prstGeom prst="rect">
                <a:avLst/>
              </a:prstGeom>
              <a:noFill/>
            </p:spPr>
            <p:txBody>
              <a:bodyPr wrap="square" rtlCol="0">
                <a:spAutoFit/>
              </a:bodyPr>
              <a:lstStyle/>
              <a:p>
                <a:r>
                  <a:rPr lang="en-US" dirty="0"/>
                  <a:t>But in this case the polar axis is aligned to </a:t>
                </a:r>
                <a:r>
                  <a:rPr lang="en-US" b="1" dirty="0"/>
                  <a:t>r. </a:t>
                </a:r>
                <a:r>
                  <a:rPr lang="en-US" dirty="0"/>
                  <a:t>The azimuthal integration is trivial and gives </a:t>
                </a:r>
                <a14:m>
                  <m:oMath xmlns:m="http://schemas.openxmlformats.org/officeDocument/2006/math">
                    <m:r>
                      <a:rPr lang="en-US" b="0" i="0" smtClean="0">
                        <a:latin typeface="Cambria Math" panose="02040503050406030204" pitchFamily="18" charset="0"/>
                        <a:ea typeface="Cambria Math" panose="02040503050406030204" pitchFamily="18" charset="0"/>
                      </a:rPr>
                      <m:t>2</m:t>
                    </m:r>
                    <m:r>
                      <a:rPr lang="en-US" i="1" smtClean="0">
                        <a:latin typeface="Cambria Math" panose="02040503050406030204" pitchFamily="18" charset="0"/>
                        <a:ea typeface="Cambria Math" panose="02040503050406030204" pitchFamily="18" charset="0"/>
                      </a:rPr>
                      <m:t>𝜋</m:t>
                    </m:r>
                    <m:r>
                      <a:rPr lang="en-US" b="0" i="0" smtClean="0">
                        <a:latin typeface="Cambria Math" panose="02040503050406030204" pitchFamily="18" charset="0"/>
                        <a:ea typeface="Cambria Math" panose="02040503050406030204" pitchFamily="18" charset="0"/>
                      </a:rPr>
                      <m:t>,</m:t>
                    </m:r>
                    <m:r>
                      <m:rPr>
                        <m:nor/>
                      </m:rPr>
                      <a:rPr lang="en-US"/>
                      <m:t>the</m:t>
                    </m:r>
                    <m:r>
                      <m:rPr>
                        <m:nor/>
                      </m:rPr>
                      <a:rPr lang="en-US"/>
                      <m:t> </m:t>
                    </m:r>
                    <m:r>
                      <m:rPr>
                        <m:nor/>
                      </m:rPr>
                      <a:rPr lang="el-GR"/>
                      <m:t>θ</m:t>
                    </m:r>
                    <m:r>
                      <m:rPr>
                        <m:nor/>
                      </m:rPr>
                      <a:rPr lang="el-GR"/>
                      <m:t> </m:t>
                    </m:r>
                    <m:r>
                      <m:rPr>
                        <m:nor/>
                      </m:rPr>
                      <a:rPr lang="en-US"/>
                      <m:t>integral</m:t>
                    </m:r>
                    <m:r>
                      <m:rPr>
                        <m:nor/>
                      </m:rPr>
                      <a:rPr lang="en-US"/>
                      <m:t> </m:t>
                    </m:r>
                    <m:r>
                      <m:rPr>
                        <m:nor/>
                      </m:rPr>
                      <a:rPr lang="en-US"/>
                      <m:t>is</m:t>
                    </m:r>
                    <m:r>
                      <m:rPr>
                        <m:nor/>
                      </m:rPr>
                      <a:rPr lang="en-US"/>
                      <m:t> </m:t>
                    </m:r>
                  </m:oMath>
                </a14:m>
                <a:endParaRPr lang="en-US" dirty="0"/>
              </a:p>
            </p:txBody>
          </p:sp>
        </mc:Choice>
        <mc:Fallback xmlns="">
          <p:sp>
            <p:nvSpPr>
              <p:cNvPr id="5" name="TextBox 4">
                <a:extLst>
                  <a:ext uri="{FF2B5EF4-FFF2-40B4-BE49-F238E27FC236}">
                    <a16:creationId xmlns:a16="http://schemas.microsoft.com/office/drawing/2014/main" id="{68F45DCB-F4D4-3B1E-4A78-8111A2C78279}"/>
                  </a:ext>
                </a:extLst>
              </p:cNvPr>
              <p:cNvSpPr txBox="1">
                <a:spLocks noRot="1" noChangeAspect="1" noMove="1" noResize="1" noEditPoints="1" noAdjustHandles="1" noChangeArrowheads="1" noChangeShapeType="1" noTextEdit="1"/>
              </p:cNvSpPr>
              <p:nvPr/>
            </p:nvSpPr>
            <p:spPr>
              <a:xfrm>
                <a:off x="272143" y="1140897"/>
                <a:ext cx="11647714" cy="369332"/>
              </a:xfrm>
              <a:prstGeom prst="rect">
                <a:avLst/>
              </a:prstGeom>
              <a:blipFill>
                <a:blip r:embed="rId4"/>
                <a:stretch>
                  <a:fillRect l="-436" t="-6452" b="-22581"/>
                </a:stretch>
              </a:blipFill>
            </p:spPr>
            <p:txBody>
              <a:bodyPr/>
              <a:lstStyle/>
              <a:p>
                <a:r>
                  <a:rPr lang="en-US">
                    <a:noFill/>
                  </a:rPr>
                  <a:t> </a:t>
                </a:r>
              </a:p>
            </p:txBody>
          </p:sp>
        </mc:Fallback>
      </mc:AlternateContent>
      <p:pic>
        <p:nvPicPr>
          <p:cNvPr id="7" name="Picture 6" descr="A black and white text&#10;&#10;Description automatically generated with medium confidence">
            <a:extLst>
              <a:ext uri="{FF2B5EF4-FFF2-40B4-BE49-F238E27FC236}">
                <a16:creationId xmlns:a16="http://schemas.microsoft.com/office/drawing/2014/main" id="{CFD2122A-26D8-C4FD-D25C-1AB8952B6B9C}"/>
              </a:ext>
            </a:extLst>
          </p:cNvPr>
          <p:cNvPicPr>
            <a:picLocks noChangeAspect="1"/>
          </p:cNvPicPr>
          <p:nvPr/>
        </p:nvPicPr>
        <p:blipFill>
          <a:blip r:embed="rId5"/>
          <a:stretch>
            <a:fillRect/>
          </a:stretch>
        </p:blipFill>
        <p:spPr>
          <a:xfrm>
            <a:off x="3492500" y="2150783"/>
            <a:ext cx="5207000" cy="749300"/>
          </a:xfrm>
          <a:prstGeom prst="rect">
            <a:avLst/>
          </a:prstGeom>
        </p:spPr>
      </p:pic>
      <p:pic>
        <p:nvPicPr>
          <p:cNvPr id="9" name="Picture 8" descr="A math equation with black text&#10;&#10;Description automatically generated">
            <a:extLst>
              <a:ext uri="{FF2B5EF4-FFF2-40B4-BE49-F238E27FC236}">
                <a16:creationId xmlns:a16="http://schemas.microsoft.com/office/drawing/2014/main" id="{EF6236F8-6DDB-95A5-CBAB-568ACD1E029D}"/>
              </a:ext>
            </a:extLst>
          </p:cNvPr>
          <p:cNvPicPr>
            <a:picLocks noChangeAspect="1"/>
          </p:cNvPicPr>
          <p:nvPr/>
        </p:nvPicPr>
        <p:blipFill>
          <a:blip r:embed="rId6"/>
          <a:stretch>
            <a:fillRect/>
          </a:stretch>
        </p:blipFill>
        <p:spPr>
          <a:xfrm>
            <a:off x="3834951" y="3656693"/>
            <a:ext cx="6235700" cy="850900"/>
          </a:xfrm>
          <a:prstGeom prst="rect">
            <a:avLst/>
          </a:prstGeom>
        </p:spPr>
      </p:pic>
      <p:sp>
        <p:nvSpPr>
          <p:cNvPr id="10" name="TextBox 9">
            <a:extLst>
              <a:ext uri="{FF2B5EF4-FFF2-40B4-BE49-F238E27FC236}">
                <a16:creationId xmlns:a16="http://schemas.microsoft.com/office/drawing/2014/main" id="{4D28790B-C481-4C0F-066C-298C9410D23D}"/>
              </a:ext>
            </a:extLst>
          </p:cNvPr>
          <p:cNvSpPr txBox="1"/>
          <p:nvPr/>
        </p:nvSpPr>
        <p:spPr>
          <a:xfrm>
            <a:off x="3796937" y="3248297"/>
            <a:ext cx="688009" cy="369332"/>
          </a:xfrm>
          <a:prstGeom prst="rect">
            <a:avLst/>
          </a:prstGeom>
          <a:noFill/>
        </p:spPr>
        <p:txBody>
          <a:bodyPr wrap="none" rtlCol="0">
            <a:spAutoFit/>
          </a:bodyPr>
          <a:lstStyle/>
          <a:p>
            <a:r>
              <a:rPr lang="en-US" dirty="0"/>
              <a:t>Thus,</a:t>
            </a:r>
          </a:p>
        </p:txBody>
      </p:sp>
      <p:sp>
        <p:nvSpPr>
          <p:cNvPr id="11" name="TextBox 10">
            <a:extLst>
              <a:ext uri="{FF2B5EF4-FFF2-40B4-BE49-F238E27FC236}">
                <a16:creationId xmlns:a16="http://schemas.microsoft.com/office/drawing/2014/main" id="{F1EE84D0-A678-5692-6993-E7B222C18702}"/>
              </a:ext>
            </a:extLst>
          </p:cNvPr>
          <p:cNvSpPr txBox="1"/>
          <p:nvPr/>
        </p:nvSpPr>
        <p:spPr>
          <a:xfrm>
            <a:off x="272142" y="4638150"/>
            <a:ext cx="11858897" cy="369332"/>
          </a:xfrm>
          <a:prstGeom prst="rect">
            <a:avLst/>
          </a:prstGeom>
          <a:noFill/>
        </p:spPr>
        <p:txBody>
          <a:bodyPr wrap="square" rtlCol="0">
            <a:spAutoFit/>
          </a:bodyPr>
          <a:lstStyle/>
          <a:p>
            <a:r>
              <a:rPr lang="en-US" sz="1800" dirty="0">
                <a:effectLst/>
                <a:latin typeface="ACaslonPro"/>
              </a:rPr>
              <a:t>The remaining integral is not so simple. It pays to revert to exponential notation, and factor the denominator: </a:t>
            </a:r>
            <a:endParaRPr lang="en-US" dirty="0"/>
          </a:p>
        </p:txBody>
      </p:sp>
      <p:pic>
        <p:nvPicPr>
          <p:cNvPr id="13" name="Picture 12" descr="A math equation with black text&#10;&#10;Description automatically generated">
            <a:extLst>
              <a:ext uri="{FF2B5EF4-FFF2-40B4-BE49-F238E27FC236}">
                <a16:creationId xmlns:a16="http://schemas.microsoft.com/office/drawing/2014/main" id="{F358B5D8-54F6-DF88-AE71-F34F619A62E7}"/>
              </a:ext>
            </a:extLst>
          </p:cNvPr>
          <p:cNvPicPr>
            <a:picLocks noChangeAspect="1"/>
          </p:cNvPicPr>
          <p:nvPr/>
        </p:nvPicPr>
        <p:blipFill>
          <a:blip r:embed="rId7"/>
          <a:stretch>
            <a:fillRect/>
          </a:stretch>
        </p:blipFill>
        <p:spPr>
          <a:xfrm>
            <a:off x="2275477" y="5195371"/>
            <a:ext cx="7188200" cy="1447800"/>
          </a:xfrm>
          <a:prstGeom prst="rect">
            <a:avLst/>
          </a:prstGeom>
        </p:spPr>
      </p:pic>
    </p:spTree>
    <p:extLst>
      <p:ext uri="{BB962C8B-B14F-4D97-AF65-F5344CB8AC3E}">
        <p14:creationId xmlns:p14="http://schemas.microsoft.com/office/powerpoint/2010/main" val="4832127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82B7D1-E909-1CDD-B8E7-B82A124EB14F}"/>
              </a:ext>
            </a:extLst>
          </p:cNvPr>
          <p:cNvSpPr txBox="1">
            <a:spLocks/>
          </p:cNvSpPr>
          <p:nvPr/>
        </p:nvSpPr>
        <p:spPr>
          <a:xfrm>
            <a:off x="272143"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The Born Approximation</a:t>
            </a:r>
          </a:p>
        </p:txBody>
      </p:sp>
      <p:sp>
        <p:nvSpPr>
          <p:cNvPr id="4" name="TextBox 3">
            <a:extLst>
              <a:ext uri="{FF2B5EF4-FFF2-40B4-BE49-F238E27FC236}">
                <a16:creationId xmlns:a16="http://schemas.microsoft.com/office/drawing/2014/main" id="{B88F19CA-2C4F-3650-908F-4FEB0B2B8172}"/>
              </a:ext>
            </a:extLst>
          </p:cNvPr>
          <p:cNvSpPr txBox="1"/>
          <p:nvPr/>
        </p:nvSpPr>
        <p:spPr>
          <a:xfrm>
            <a:off x="272142" y="1070207"/>
            <a:ext cx="9211491" cy="369332"/>
          </a:xfrm>
          <a:prstGeom prst="rect">
            <a:avLst/>
          </a:prstGeom>
          <a:noFill/>
        </p:spPr>
        <p:txBody>
          <a:bodyPr wrap="square">
            <a:spAutoFit/>
          </a:bodyPr>
          <a:lstStyle/>
          <a:p>
            <a:r>
              <a:rPr lang="en-US" sz="1800" dirty="0">
                <a:effectLst/>
                <a:latin typeface="ACaslonPro"/>
              </a:rPr>
              <a:t>These two integrals can be evaluated using </a:t>
            </a:r>
            <a:r>
              <a:rPr lang="en-US" sz="1800" b="1" dirty="0">
                <a:effectLst/>
                <a:latin typeface="ACaslonPro"/>
              </a:rPr>
              <a:t>Cauchy’s integral formula</a:t>
            </a:r>
            <a:r>
              <a:rPr lang="en-US" sz="1800" dirty="0">
                <a:effectLst/>
                <a:latin typeface="ACaslonPro"/>
              </a:rPr>
              <a:t>: </a:t>
            </a:r>
            <a:endParaRPr lang="en-US" dirty="0"/>
          </a:p>
        </p:txBody>
      </p:sp>
      <p:pic>
        <p:nvPicPr>
          <p:cNvPr id="6" name="Picture 5" descr="A mathematical equation with numbers and symbols&#10;&#10;Description automatically generated">
            <a:extLst>
              <a:ext uri="{FF2B5EF4-FFF2-40B4-BE49-F238E27FC236}">
                <a16:creationId xmlns:a16="http://schemas.microsoft.com/office/drawing/2014/main" id="{6AF1DA8A-784A-C126-216B-DEF2F659D347}"/>
              </a:ext>
            </a:extLst>
          </p:cNvPr>
          <p:cNvPicPr>
            <a:picLocks noChangeAspect="1"/>
          </p:cNvPicPr>
          <p:nvPr/>
        </p:nvPicPr>
        <p:blipFill>
          <a:blip r:embed="rId2"/>
          <a:stretch>
            <a:fillRect/>
          </a:stretch>
        </p:blipFill>
        <p:spPr>
          <a:xfrm>
            <a:off x="7004957" y="778623"/>
            <a:ext cx="2971800" cy="952500"/>
          </a:xfrm>
          <a:prstGeom prst="rect">
            <a:avLst/>
          </a:prstGeom>
        </p:spPr>
      </p:pic>
      <p:pic>
        <p:nvPicPr>
          <p:cNvPr id="8" name="Picture 7" descr="A diagram of a line with a point and a circle&#10;&#10;Description automatically generated">
            <a:extLst>
              <a:ext uri="{FF2B5EF4-FFF2-40B4-BE49-F238E27FC236}">
                <a16:creationId xmlns:a16="http://schemas.microsoft.com/office/drawing/2014/main" id="{AE46E564-1519-F150-B707-8CF42CE71D5A}"/>
              </a:ext>
            </a:extLst>
          </p:cNvPr>
          <p:cNvPicPr>
            <a:picLocks noChangeAspect="1"/>
          </p:cNvPicPr>
          <p:nvPr/>
        </p:nvPicPr>
        <p:blipFill>
          <a:blip r:embed="rId3"/>
          <a:stretch>
            <a:fillRect/>
          </a:stretch>
        </p:blipFill>
        <p:spPr>
          <a:xfrm>
            <a:off x="3937000" y="3625124"/>
            <a:ext cx="4318000" cy="199390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4B1A40F-E972-46E1-4299-8AE34B66BF4E}"/>
                  </a:ext>
                </a:extLst>
              </p:cNvPr>
              <p:cNvSpPr txBox="1"/>
              <p:nvPr/>
            </p:nvSpPr>
            <p:spPr>
              <a:xfrm>
                <a:off x="272142" y="1699541"/>
                <a:ext cx="11453969" cy="2031325"/>
              </a:xfrm>
              <a:prstGeom prst="rect">
                <a:avLst/>
              </a:prstGeom>
              <a:noFill/>
            </p:spPr>
            <p:txBody>
              <a:bodyPr wrap="none" rtlCol="0">
                <a:spAutoFit/>
              </a:bodyPr>
              <a:lstStyle/>
              <a:p>
                <a:r>
                  <a:rPr lang="en-US" dirty="0"/>
                  <a:t>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oMath>
                </a14:m>
                <a:r>
                  <a:rPr lang="en-US" sz="1800" dirty="0">
                    <a:effectLst/>
                    <a:latin typeface="ACaslonPro"/>
                  </a:rPr>
                  <a:t> lies within the contour (otherwise the integral is zero). In the present case the integration is along the real axis, and </a:t>
                </a:r>
              </a:p>
              <a:p>
                <a:r>
                  <a:rPr lang="en-US" sz="1800" dirty="0">
                    <a:effectLst/>
                    <a:latin typeface="ACaslonPro"/>
                  </a:rPr>
                  <a:t>it passes </a:t>
                </a:r>
                <a:r>
                  <a:rPr lang="en-US" sz="1800" i="1" dirty="0">
                    <a:effectLst/>
                    <a:latin typeface="ACaslonPro"/>
                  </a:rPr>
                  <a:t>right over </a:t>
                </a:r>
                <a:r>
                  <a:rPr lang="en-US" sz="1800" dirty="0">
                    <a:effectLst/>
                    <a:latin typeface="ACaslonPro"/>
                  </a:rPr>
                  <a:t>the pole singularities at </a:t>
                </a:r>
                <a14:m>
                  <m:oMath xmlns:m="http://schemas.openxmlformats.org/officeDocument/2006/math">
                    <m:r>
                      <a:rPr lang="en-US" sz="1800" i="1" smtClean="0">
                        <a:effectLst/>
                        <a:latin typeface="Cambria Math" panose="02040503050406030204" pitchFamily="18" charset="0"/>
                        <a:ea typeface="Cambria Math" panose="02040503050406030204" pitchFamily="18" charset="0"/>
                      </a:rPr>
                      <m:t>±</m:t>
                    </m:r>
                    <m:r>
                      <a:rPr lang="en-US" sz="1800" b="0" i="1" smtClean="0">
                        <a:effectLst/>
                        <a:latin typeface="Cambria Math" panose="02040503050406030204" pitchFamily="18" charset="0"/>
                        <a:ea typeface="Cambria Math" panose="02040503050406030204" pitchFamily="18" charset="0"/>
                      </a:rPr>
                      <m:t>𝑘</m:t>
                    </m:r>
                    <m:r>
                      <a:rPr lang="en-US" sz="1800" b="0" i="0" smtClean="0">
                        <a:effectLst/>
                        <a:latin typeface="Cambria Math" panose="02040503050406030204" pitchFamily="18" charset="0"/>
                        <a:ea typeface="Cambria Math" panose="02040503050406030204" pitchFamily="18" charset="0"/>
                      </a:rPr>
                      <m:t>.</m:t>
                    </m:r>
                  </m:oMath>
                </a14:m>
                <a:r>
                  <a:rPr lang="en-US" sz="1800" dirty="0">
                    <a:effectLst/>
                    <a:latin typeface="ACaslonPro"/>
                  </a:rPr>
                  <a:t> </a:t>
                </a:r>
              </a:p>
              <a:p>
                <a:endParaRPr lang="en-US" dirty="0">
                  <a:latin typeface="ACaslonPro"/>
                </a:endParaRPr>
              </a:p>
              <a:p>
                <a:r>
                  <a:rPr lang="en-US" dirty="0"/>
                  <a:t>We have to decide how to skirt the poles—we’ll go </a:t>
                </a:r>
                <a:r>
                  <a:rPr lang="en-US" i="1" dirty="0"/>
                  <a:t>over </a:t>
                </a:r>
                <a:r>
                  <a:rPr lang="en-US" dirty="0"/>
                  <a:t>the one at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𝑘</m:t>
                    </m:r>
                  </m:oMath>
                </a14:m>
                <a:r>
                  <a:rPr lang="en-US" dirty="0"/>
                  <a:t> and under the one at </a:t>
                </a:r>
                <a14:m>
                  <m:oMath xmlns:m="http://schemas.openxmlformats.org/officeDocument/2006/math">
                    <m:r>
                      <a:rPr lang="en-US" b="0" i="1" dirty="0" smtClean="0">
                        <a:latin typeface="Cambria Math" panose="02040503050406030204" pitchFamily="18" charset="0"/>
                      </a:rPr>
                      <m:t>+</m:t>
                    </m:r>
                    <m:r>
                      <a:rPr lang="en-US" i="1" dirty="0">
                        <a:latin typeface="Cambria Math" panose="02040503050406030204" pitchFamily="18" charset="0"/>
                      </a:rPr>
                      <m:t>𝑘</m:t>
                    </m:r>
                  </m:oMath>
                </a14:m>
                <a:r>
                  <a:rPr lang="en-US" dirty="0"/>
                  <a:t>. </a:t>
                </a:r>
              </a:p>
              <a:p>
                <a:r>
                  <a:rPr lang="en-US" dirty="0"/>
                  <a:t>(We can in principle choose some </a:t>
                </a:r>
                <a:r>
                  <a:rPr lang="en-US" i="1" dirty="0"/>
                  <a:t>other </a:t>
                </a:r>
                <a:r>
                  <a:rPr lang="en-US" dirty="0"/>
                  <a:t>convention—even winding seven times around each pole—we’ll get a </a:t>
                </a:r>
              </a:p>
              <a:p>
                <a:r>
                  <a:rPr lang="en-US" dirty="0"/>
                  <a:t>different Green’s function, but, as we’ll show you in a minute, they’re all equally acceptable.) </a:t>
                </a:r>
              </a:p>
              <a:p>
                <a:endParaRPr lang="en-US" dirty="0"/>
              </a:p>
            </p:txBody>
          </p:sp>
        </mc:Choice>
        <mc:Fallback xmlns="">
          <p:sp>
            <p:nvSpPr>
              <p:cNvPr id="9" name="TextBox 8">
                <a:extLst>
                  <a:ext uri="{FF2B5EF4-FFF2-40B4-BE49-F238E27FC236}">
                    <a16:creationId xmlns:a16="http://schemas.microsoft.com/office/drawing/2014/main" id="{C4B1A40F-E972-46E1-4299-8AE34B66BF4E}"/>
                  </a:ext>
                </a:extLst>
              </p:cNvPr>
              <p:cNvSpPr txBox="1">
                <a:spLocks noRot="1" noChangeAspect="1" noMove="1" noResize="1" noEditPoints="1" noAdjustHandles="1" noChangeArrowheads="1" noChangeShapeType="1" noTextEdit="1"/>
              </p:cNvSpPr>
              <p:nvPr/>
            </p:nvSpPr>
            <p:spPr>
              <a:xfrm>
                <a:off x="272142" y="1699541"/>
                <a:ext cx="11453969" cy="2031325"/>
              </a:xfrm>
              <a:prstGeom prst="rect">
                <a:avLst/>
              </a:prstGeom>
              <a:blipFill>
                <a:blip r:embed="rId4"/>
                <a:stretch>
                  <a:fillRect l="-443" t="-1242"/>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B5539DEE-1A91-B9BE-0D27-08CF31C39BD3}"/>
              </a:ext>
            </a:extLst>
          </p:cNvPr>
          <p:cNvSpPr txBox="1"/>
          <p:nvPr/>
        </p:nvSpPr>
        <p:spPr>
          <a:xfrm>
            <a:off x="272142" y="5619024"/>
            <a:ext cx="11275424" cy="646331"/>
          </a:xfrm>
          <a:prstGeom prst="rect">
            <a:avLst/>
          </a:prstGeom>
          <a:noFill/>
        </p:spPr>
        <p:txBody>
          <a:bodyPr wrap="square">
            <a:spAutoFit/>
          </a:bodyPr>
          <a:lstStyle/>
          <a:p>
            <a:r>
              <a:rPr lang="en-US" dirty="0"/>
              <a:t>For each integral in our equation, we must “close the contour” in such a way that the semicircle at infinity contributes nothing (Jordan’s Lemma in complex analysis).  </a:t>
            </a:r>
          </a:p>
        </p:txBody>
      </p:sp>
    </p:spTree>
    <p:extLst>
      <p:ext uri="{BB962C8B-B14F-4D97-AF65-F5344CB8AC3E}">
        <p14:creationId xmlns:p14="http://schemas.microsoft.com/office/powerpoint/2010/main" val="1146645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6E1F67E-2956-16B0-6A6F-5F1A5F3D541F}"/>
              </a:ext>
            </a:extLst>
          </p:cNvPr>
          <p:cNvSpPr txBox="1">
            <a:spLocks/>
          </p:cNvSpPr>
          <p:nvPr/>
        </p:nvSpPr>
        <p:spPr>
          <a:xfrm>
            <a:off x="272143"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The Born Approximation</a:t>
            </a:r>
          </a:p>
        </p:txBody>
      </p:sp>
      <p:pic>
        <p:nvPicPr>
          <p:cNvPr id="4" name="Picture 3" descr="A black and white drawing of circles&#10;&#10;Description automatically generated">
            <a:extLst>
              <a:ext uri="{FF2B5EF4-FFF2-40B4-BE49-F238E27FC236}">
                <a16:creationId xmlns:a16="http://schemas.microsoft.com/office/drawing/2014/main" id="{3C64F25E-B41A-A5FB-BC08-E8E399E4FBDC}"/>
              </a:ext>
            </a:extLst>
          </p:cNvPr>
          <p:cNvPicPr>
            <a:picLocks noChangeAspect="1"/>
          </p:cNvPicPr>
          <p:nvPr/>
        </p:nvPicPr>
        <p:blipFill>
          <a:blip r:embed="rId2"/>
          <a:stretch>
            <a:fillRect/>
          </a:stretch>
        </p:blipFill>
        <p:spPr>
          <a:xfrm>
            <a:off x="3393802" y="1100726"/>
            <a:ext cx="4696460" cy="2051427"/>
          </a:xfrm>
          <a:prstGeom prst="rect">
            <a:avLst/>
          </a:prstGeom>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F56C023C-F954-DB27-9525-2D6EDE120739}"/>
                  </a:ext>
                </a:extLst>
              </p:cNvPr>
              <p:cNvSpPr txBox="1"/>
              <p:nvPr/>
            </p:nvSpPr>
            <p:spPr>
              <a:xfrm>
                <a:off x="182880" y="3238397"/>
                <a:ext cx="10901446" cy="655244"/>
              </a:xfrm>
              <a:prstGeom prst="rect">
                <a:avLst/>
              </a:prstGeom>
              <a:noFill/>
            </p:spPr>
            <p:txBody>
              <a:bodyPr wrap="none" rtlCol="0">
                <a:spAutoFit/>
              </a:bodyPr>
              <a:lstStyle/>
              <a:p>
                <a:r>
                  <a:rPr lang="en-US" dirty="0"/>
                  <a:t>In the case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1</m:t>
                        </m:r>
                      </m:sub>
                    </m:sSub>
                  </m:oMath>
                </a14:m>
                <a:r>
                  <a:rPr lang="en-US" dirty="0"/>
                  <a:t> the factor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𝑖𝑠𝑟</m:t>
                        </m:r>
                      </m:sup>
                    </m:sSup>
                  </m:oMath>
                </a14:m>
                <a:r>
                  <a:rPr lang="en-US" dirty="0"/>
                  <a:t> goes to zero when </a:t>
                </a:r>
                <a:r>
                  <a:rPr lang="en-US" i="1" dirty="0"/>
                  <a:t>s </a:t>
                </a:r>
                <a:r>
                  <a:rPr lang="en-US" dirty="0"/>
                  <a:t>has a large </a:t>
                </a:r>
                <a:r>
                  <a:rPr lang="en-US" i="1" dirty="0"/>
                  <a:t>positive </a:t>
                </a:r>
                <a:r>
                  <a:rPr lang="en-US" dirty="0"/>
                  <a:t>imaginary part; for this one we close </a:t>
                </a:r>
                <a:r>
                  <a:rPr lang="en-US" i="1" dirty="0"/>
                  <a:t>above</a:t>
                </a:r>
              </a:p>
              <a:p>
                <a:r>
                  <a:rPr lang="en-US" dirty="0"/>
                  <a:t>(see Fig. a). The contour encloses only the singularity at </a:t>
                </a:r>
                <a14:m>
                  <m:oMath xmlns:m="http://schemas.openxmlformats.org/officeDocument/2006/math">
                    <m:r>
                      <a:rPr lang="en-US" i="1" dirty="0" smtClean="0">
                        <a:latin typeface="Cambria Math" panose="02040503050406030204" pitchFamily="18" charset="0"/>
                      </a:rPr>
                      <m:t>𝑠</m:t>
                    </m:r>
                    <m:r>
                      <a:rPr lang="en-US" i="1" dirty="0" smtClean="0">
                        <a:latin typeface="Cambria Math" panose="02040503050406030204" pitchFamily="18" charset="0"/>
                      </a:rPr>
                      <m:t>=+</m:t>
                    </m:r>
                    <m:r>
                      <a:rPr lang="en-US" i="1" dirty="0" smtClean="0">
                        <a:latin typeface="Cambria Math" panose="02040503050406030204" pitchFamily="18" charset="0"/>
                      </a:rPr>
                      <m:t>𝑘</m:t>
                    </m:r>
                  </m:oMath>
                </a14:m>
                <a:endParaRPr lang="en-US" dirty="0"/>
              </a:p>
            </p:txBody>
          </p:sp>
        </mc:Choice>
        <mc:Fallback>
          <p:sp>
            <p:nvSpPr>
              <p:cNvPr id="5" name="TextBox 4">
                <a:extLst>
                  <a:ext uri="{FF2B5EF4-FFF2-40B4-BE49-F238E27FC236}">
                    <a16:creationId xmlns:a16="http://schemas.microsoft.com/office/drawing/2014/main" id="{F56C023C-F954-DB27-9525-2D6EDE120739}"/>
                  </a:ext>
                </a:extLst>
              </p:cNvPr>
              <p:cNvSpPr txBox="1">
                <a:spLocks noRot="1" noChangeAspect="1" noMove="1" noResize="1" noEditPoints="1" noAdjustHandles="1" noChangeArrowheads="1" noChangeShapeType="1" noTextEdit="1"/>
              </p:cNvSpPr>
              <p:nvPr/>
            </p:nvSpPr>
            <p:spPr>
              <a:xfrm>
                <a:off x="182880" y="3238397"/>
                <a:ext cx="10901446" cy="655244"/>
              </a:xfrm>
              <a:prstGeom prst="rect">
                <a:avLst/>
              </a:prstGeom>
              <a:blipFill>
                <a:blip r:embed="rId3"/>
                <a:stretch>
                  <a:fillRect l="-466" t="-1887" b="-13208"/>
                </a:stretch>
              </a:blipFill>
            </p:spPr>
            <p:txBody>
              <a:bodyPr/>
              <a:lstStyle/>
              <a:p>
                <a:r>
                  <a:rPr lang="en-US">
                    <a:noFill/>
                  </a:rPr>
                  <a:t> </a:t>
                </a:r>
              </a:p>
            </p:txBody>
          </p:sp>
        </mc:Fallback>
      </mc:AlternateContent>
      <p:pic>
        <p:nvPicPr>
          <p:cNvPr id="7" name="Picture 6" descr="A black text on a white background&#10;&#10;Description automatically generated">
            <a:extLst>
              <a:ext uri="{FF2B5EF4-FFF2-40B4-BE49-F238E27FC236}">
                <a16:creationId xmlns:a16="http://schemas.microsoft.com/office/drawing/2014/main" id="{50F15660-3743-0D15-462D-3E89BF7EDE2F}"/>
              </a:ext>
            </a:extLst>
          </p:cNvPr>
          <p:cNvPicPr>
            <a:picLocks noChangeAspect="1"/>
          </p:cNvPicPr>
          <p:nvPr/>
        </p:nvPicPr>
        <p:blipFill>
          <a:blip r:embed="rId4"/>
          <a:stretch>
            <a:fillRect/>
          </a:stretch>
        </p:blipFill>
        <p:spPr>
          <a:xfrm>
            <a:off x="3035481" y="4022904"/>
            <a:ext cx="5568588" cy="827603"/>
          </a:xfrm>
          <a:prstGeom prst="rect">
            <a:avLst/>
          </a:prstGeom>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03AF466B-5A98-7DEE-746F-39F1F44973FA}"/>
                  </a:ext>
                </a:extLst>
              </p:cNvPr>
              <p:cNvSpPr txBox="1"/>
              <p:nvPr/>
            </p:nvSpPr>
            <p:spPr>
              <a:xfrm>
                <a:off x="272143" y="4911644"/>
                <a:ext cx="11449225" cy="932243"/>
              </a:xfrm>
              <a:prstGeom prst="rect">
                <a:avLst/>
              </a:prstGeom>
              <a:noFill/>
            </p:spPr>
            <p:txBody>
              <a:bodyPr wrap="none" rtlCol="0">
                <a:spAutoFit/>
              </a:bodyPr>
              <a:lstStyle/>
              <a:p>
                <a:r>
                  <a:rPr lang="en-US" dirty="0"/>
                  <a:t>In the case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2</m:t>
                        </m:r>
                      </m:sub>
                    </m:sSub>
                  </m:oMath>
                </a14:m>
                <a:r>
                  <a:rPr lang="en-US" dirty="0"/>
                  <a:t> the factor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𝑖𝑠𝑟</m:t>
                        </m:r>
                      </m:sup>
                    </m:sSup>
                  </m:oMath>
                </a14:m>
                <a:r>
                  <a:rPr lang="en-US" dirty="0"/>
                  <a:t> goes to zero when </a:t>
                </a:r>
                <a:r>
                  <a:rPr lang="en-US" i="1" dirty="0"/>
                  <a:t>s </a:t>
                </a:r>
                <a:r>
                  <a:rPr lang="en-US" dirty="0"/>
                  <a:t>has a large </a:t>
                </a:r>
                <a:r>
                  <a:rPr lang="en-US" i="1" dirty="0"/>
                  <a:t>negative </a:t>
                </a:r>
                <a:r>
                  <a:rPr lang="en-US" dirty="0"/>
                  <a:t>imaginary part; for this one we close </a:t>
                </a:r>
                <a:r>
                  <a:rPr lang="en-US" i="1" dirty="0"/>
                  <a:t>below</a:t>
                </a:r>
                <a:r>
                  <a:rPr lang="en-US" dirty="0"/>
                  <a:t> </a:t>
                </a:r>
              </a:p>
              <a:p>
                <a:r>
                  <a:rPr lang="en-US" dirty="0"/>
                  <a:t>(see Fig. b). This time the contour encloses only the singularity at </a:t>
                </a:r>
                <a14:m>
                  <m:oMath xmlns:m="http://schemas.openxmlformats.org/officeDocument/2006/math">
                    <m:r>
                      <a:rPr lang="en-US" i="1" dirty="0" smtClean="0">
                        <a:latin typeface="Cambria Math" panose="02040503050406030204" pitchFamily="18" charset="0"/>
                      </a:rPr>
                      <m:t>𝑠</m:t>
                    </m:r>
                    <m:r>
                      <a:rPr lang="en-US" i="1" dirty="0" smtClean="0">
                        <a:latin typeface="Cambria Math" panose="02040503050406030204" pitchFamily="18" charset="0"/>
                      </a:rPr>
                      <m:t>=−</m:t>
                    </m:r>
                    <m:r>
                      <a:rPr lang="en-US" i="1" dirty="0" smtClean="0">
                        <a:latin typeface="Cambria Math" panose="02040503050406030204" pitchFamily="18" charset="0"/>
                      </a:rPr>
                      <m:t>𝑘</m:t>
                    </m:r>
                  </m:oMath>
                </a14:m>
                <a:r>
                  <a:rPr lang="en-US" dirty="0"/>
                  <a:t> (and it goes around in the </a:t>
                </a:r>
                <a:r>
                  <a:rPr lang="en-US" i="1" dirty="0"/>
                  <a:t>clockwise </a:t>
                </a:r>
                <a:r>
                  <a:rPr lang="en-US" dirty="0"/>
                  <a:t>direction, </a:t>
                </a:r>
              </a:p>
              <a:p>
                <a:r>
                  <a:rPr lang="en-US" dirty="0"/>
                  <a:t>so we pick up a minus sign): </a:t>
                </a:r>
              </a:p>
            </p:txBody>
          </p:sp>
        </mc:Choice>
        <mc:Fallback>
          <p:sp>
            <p:nvSpPr>
              <p:cNvPr id="8" name="TextBox 7">
                <a:extLst>
                  <a:ext uri="{FF2B5EF4-FFF2-40B4-BE49-F238E27FC236}">
                    <a16:creationId xmlns:a16="http://schemas.microsoft.com/office/drawing/2014/main" id="{03AF466B-5A98-7DEE-746F-39F1F44973FA}"/>
                  </a:ext>
                </a:extLst>
              </p:cNvPr>
              <p:cNvSpPr txBox="1">
                <a:spLocks noRot="1" noChangeAspect="1" noMove="1" noResize="1" noEditPoints="1" noAdjustHandles="1" noChangeArrowheads="1" noChangeShapeType="1" noTextEdit="1"/>
              </p:cNvSpPr>
              <p:nvPr/>
            </p:nvSpPr>
            <p:spPr>
              <a:xfrm>
                <a:off x="272143" y="4911644"/>
                <a:ext cx="11449225" cy="932243"/>
              </a:xfrm>
              <a:prstGeom prst="rect">
                <a:avLst/>
              </a:prstGeom>
              <a:blipFill>
                <a:blip r:embed="rId5"/>
                <a:stretch>
                  <a:fillRect l="-443" t="-1333" b="-9333"/>
                </a:stretch>
              </a:blipFill>
            </p:spPr>
            <p:txBody>
              <a:bodyPr/>
              <a:lstStyle/>
              <a:p>
                <a:r>
                  <a:rPr lang="en-US">
                    <a:noFill/>
                  </a:rPr>
                  <a:t> </a:t>
                </a:r>
              </a:p>
            </p:txBody>
          </p:sp>
        </mc:Fallback>
      </mc:AlternateContent>
      <p:pic>
        <p:nvPicPr>
          <p:cNvPr id="10" name="Picture 9" descr="A black text on a white background&#10;&#10;Description automatically generated">
            <a:extLst>
              <a:ext uri="{FF2B5EF4-FFF2-40B4-BE49-F238E27FC236}">
                <a16:creationId xmlns:a16="http://schemas.microsoft.com/office/drawing/2014/main" id="{58B987DE-66FA-DB4E-EC3D-4BA4F84403AA}"/>
              </a:ext>
            </a:extLst>
          </p:cNvPr>
          <p:cNvPicPr>
            <a:picLocks noChangeAspect="1"/>
          </p:cNvPicPr>
          <p:nvPr/>
        </p:nvPicPr>
        <p:blipFill>
          <a:blip r:embed="rId6"/>
          <a:stretch>
            <a:fillRect/>
          </a:stretch>
        </p:blipFill>
        <p:spPr>
          <a:xfrm>
            <a:off x="2851963" y="5757274"/>
            <a:ext cx="6289584" cy="853017"/>
          </a:xfrm>
          <a:prstGeom prst="rect">
            <a:avLst/>
          </a:prstGeom>
        </p:spPr>
      </p:pic>
    </p:spTree>
    <p:extLst>
      <p:ext uri="{BB962C8B-B14F-4D97-AF65-F5344CB8AC3E}">
        <p14:creationId xmlns:p14="http://schemas.microsoft.com/office/powerpoint/2010/main" val="40652044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01E16F9-2117-F327-06FC-DD663A39F0FC}"/>
              </a:ext>
            </a:extLst>
          </p:cNvPr>
          <p:cNvSpPr txBox="1">
            <a:spLocks/>
          </p:cNvSpPr>
          <p:nvPr/>
        </p:nvSpPr>
        <p:spPr>
          <a:xfrm>
            <a:off x="272143"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The Born Approximation</a:t>
            </a:r>
          </a:p>
        </p:txBody>
      </p:sp>
      <p:pic>
        <p:nvPicPr>
          <p:cNvPr id="5" name="Picture 4" descr="A close up of a number&#10;&#10;Description automatically generated">
            <a:extLst>
              <a:ext uri="{FF2B5EF4-FFF2-40B4-BE49-F238E27FC236}">
                <a16:creationId xmlns:a16="http://schemas.microsoft.com/office/drawing/2014/main" id="{2731295D-F8B9-76DC-6C8F-DE44103F6CB0}"/>
              </a:ext>
            </a:extLst>
          </p:cNvPr>
          <p:cNvPicPr>
            <a:picLocks noChangeAspect="1"/>
          </p:cNvPicPr>
          <p:nvPr/>
        </p:nvPicPr>
        <p:blipFill>
          <a:blip r:embed="rId2"/>
          <a:stretch>
            <a:fillRect/>
          </a:stretch>
        </p:blipFill>
        <p:spPr>
          <a:xfrm>
            <a:off x="2636520" y="1579823"/>
            <a:ext cx="5334000" cy="825500"/>
          </a:xfrm>
          <a:prstGeom prst="rect">
            <a:avLst/>
          </a:prstGeom>
        </p:spPr>
      </p:pic>
      <p:sp>
        <p:nvSpPr>
          <p:cNvPr id="6" name="TextBox 5">
            <a:extLst>
              <a:ext uri="{FF2B5EF4-FFF2-40B4-BE49-F238E27FC236}">
                <a16:creationId xmlns:a16="http://schemas.microsoft.com/office/drawing/2014/main" id="{1993B379-56B4-3238-F800-E94049DCDAA0}"/>
              </a:ext>
            </a:extLst>
          </p:cNvPr>
          <p:cNvSpPr txBox="1"/>
          <p:nvPr/>
        </p:nvSpPr>
        <p:spPr>
          <a:xfrm>
            <a:off x="272143" y="1196543"/>
            <a:ext cx="2401619" cy="369332"/>
          </a:xfrm>
          <a:prstGeom prst="rect">
            <a:avLst/>
          </a:prstGeom>
          <a:noFill/>
        </p:spPr>
        <p:txBody>
          <a:bodyPr wrap="none" rtlCol="0">
            <a:spAutoFit/>
          </a:bodyPr>
          <a:lstStyle/>
          <a:p>
            <a:r>
              <a:rPr lang="en-US" dirty="0"/>
              <a:t>In conclusion we obtain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8D48403-0A02-750A-FA7F-C571D5C48621}"/>
                  </a:ext>
                </a:extLst>
              </p:cNvPr>
              <p:cNvSpPr txBox="1"/>
              <p:nvPr/>
            </p:nvSpPr>
            <p:spPr>
              <a:xfrm>
                <a:off x="163130" y="2522106"/>
                <a:ext cx="11002371" cy="1477328"/>
              </a:xfrm>
              <a:prstGeom prst="rect">
                <a:avLst/>
              </a:prstGeom>
              <a:noFill/>
            </p:spPr>
            <p:txBody>
              <a:bodyPr wrap="none" rtlCol="0">
                <a:spAutoFit/>
              </a:bodyPr>
              <a:lstStyle/>
              <a:p>
                <a:r>
                  <a:rPr lang="en-US" dirty="0"/>
                  <a:t>This, finally, is the Green’s function for the Helmholtz equation—the solution to the </a:t>
                </a:r>
                <a:r>
                  <a:rPr lang="en-US" dirty="0" err="1"/>
                  <a:t>Helmoltz</a:t>
                </a:r>
                <a:r>
                  <a:rPr lang="en-US" dirty="0"/>
                  <a:t> Eqn. </a:t>
                </a:r>
              </a:p>
              <a:p>
                <a:r>
                  <a:rPr lang="en-US" dirty="0"/>
                  <a:t>We can also check the result by direct differentiation.</a:t>
                </a:r>
              </a:p>
              <a:p>
                <a:endParaRPr lang="en-US" dirty="0"/>
              </a:p>
              <a:p>
                <a:r>
                  <a:rPr lang="en-US" dirty="0"/>
                  <a:t>If </a:t>
                </a:r>
                <a14:m>
                  <m:oMath xmlns:m="http://schemas.openxmlformats.org/officeDocument/2006/math">
                    <m:r>
                      <a:rPr lang="en-US" i="1" dirty="0" smtClean="0">
                        <a:latin typeface="Cambria Math" panose="02040503050406030204" pitchFamily="18" charset="0"/>
                      </a:rPr>
                      <m:t>𝐺</m:t>
                    </m:r>
                    <m:r>
                      <a:rPr lang="en-US" i="1" dirty="0" smtClean="0">
                        <a:latin typeface="Cambria Math" panose="02040503050406030204" pitchFamily="18" charset="0"/>
                      </a:rPr>
                      <m:t>(</m:t>
                    </m:r>
                    <m:r>
                      <a:rPr lang="en-US" b="1" i="1" dirty="0" smtClean="0">
                        <a:latin typeface="Cambria Math" panose="02040503050406030204" pitchFamily="18" charset="0"/>
                      </a:rPr>
                      <m:t>𝒓</m:t>
                    </m:r>
                    <m:r>
                      <a:rPr lang="en-US" i="1" dirty="0" smtClean="0">
                        <a:latin typeface="Cambria Math" panose="02040503050406030204" pitchFamily="18" charset="0"/>
                      </a:rPr>
                      <m:t>)</m:t>
                    </m:r>
                  </m:oMath>
                </a14:m>
                <a:r>
                  <a:rPr lang="en-US" dirty="0"/>
                  <a:t> is a Green’s function for the </a:t>
                </a:r>
                <a:r>
                  <a:rPr lang="en-US" dirty="0" err="1"/>
                  <a:t>Helmoltz</a:t>
                </a:r>
                <a:r>
                  <a:rPr lang="en-US" dirty="0"/>
                  <a:t> equation, we can add a generic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1" i="1" smtClean="0">
                        <a:latin typeface="Cambria Math" panose="02040503050406030204" pitchFamily="18" charset="0"/>
                      </a:rPr>
                      <m:t>𝒓</m:t>
                    </m:r>
                    <m:r>
                      <a:rPr lang="en-US" b="0" i="1" smtClean="0">
                        <a:latin typeface="Cambria Math" panose="02040503050406030204" pitchFamily="18" charset="0"/>
                      </a:rPr>
                      <m:t>)</m:t>
                    </m:r>
                  </m:oMath>
                </a14:m>
                <a:r>
                  <a:rPr lang="en-US" dirty="0"/>
                  <a:t> that satisfies the </a:t>
                </a:r>
                <a:r>
                  <a:rPr lang="en-US" i="1" dirty="0"/>
                  <a:t>homogeneous </a:t>
                </a:r>
              </a:p>
              <a:p>
                <a:r>
                  <a:rPr lang="en-US" dirty="0"/>
                  <a:t>Helmholtz equation: </a:t>
                </a:r>
              </a:p>
            </p:txBody>
          </p:sp>
        </mc:Choice>
        <mc:Fallback xmlns="">
          <p:sp>
            <p:nvSpPr>
              <p:cNvPr id="7" name="TextBox 6">
                <a:extLst>
                  <a:ext uri="{FF2B5EF4-FFF2-40B4-BE49-F238E27FC236}">
                    <a16:creationId xmlns:a16="http://schemas.microsoft.com/office/drawing/2014/main" id="{98D48403-0A02-750A-FA7F-C571D5C48621}"/>
                  </a:ext>
                </a:extLst>
              </p:cNvPr>
              <p:cNvSpPr txBox="1">
                <a:spLocks noRot="1" noChangeAspect="1" noMove="1" noResize="1" noEditPoints="1" noAdjustHandles="1" noChangeArrowheads="1" noChangeShapeType="1" noTextEdit="1"/>
              </p:cNvSpPr>
              <p:nvPr/>
            </p:nvSpPr>
            <p:spPr>
              <a:xfrm>
                <a:off x="163130" y="2522106"/>
                <a:ext cx="11002371" cy="1477328"/>
              </a:xfrm>
              <a:prstGeom prst="rect">
                <a:avLst/>
              </a:prstGeom>
              <a:blipFill>
                <a:blip r:embed="rId3"/>
                <a:stretch>
                  <a:fillRect l="-461" t="-1709" b="-5983"/>
                </a:stretch>
              </a:blipFill>
            </p:spPr>
            <p:txBody>
              <a:bodyPr/>
              <a:lstStyle/>
              <a:p>
                <a:r>
                  <a:rPr lang="en-US">
                    <a:noFill/>
                  </a:rPr>
                  <a:t> </a:t>
                </a:r>
              </a:p>
            </p:txBody>
          </p:sp>
        </mc:Fallback>
      </mc:AlternateContent>
      <p:pic>
        <p:nvPicPr>
          <p:cNvPr id="4" name="Picture 3" descr="A black text on a white background&#10;&#10;Description automatically generated">
            <a:extLst>
              <a:ext uri="{FF2B5EF4-FFF2-40B4-BE49-F238E27FC236}">
                <a16:creationId xmlns:a16="http://schemas.microsoft.com/office/drawing/2014/main" id="{CCFB4B6E-A94A-B19E-E3E8-7741E800C0B0}"/>
              </a:ext>
            </a:extLst>
          </p:cNvPr>
          <p:cNvPicPr>
            <a:picLocks noChangeAspect="1"/>
          </p:cNvPicPr>
          <p:nvPr/>
        </p:nvPicPr>
        <p:blipFill>
          <a:blip r:embed="rId4"/>
          <a:stretch>
            <a:fillRect/>
          </a:stretch>
        </p:blipFill>
        <p:spPr>
          <a:xfrm>
            <a:off x="4489565" y="3908474"/>
            <a:ext cx="2349500" cy="673100"/>
          </a:xfrm>
          <a:prstGeom prst="rect">
            <a:avLst/>
          </a:prstGeom>
        </p:spPr>
      </p:pic>
      <p:pic>
        <p:nvPicPr>
          <p:cNvPr id="9" name="Picture 8" descr="A black text on a white background&#10;&#10;Description automatically generated">
            <a:extLst>
              <a:ext uri="{FF2B5EF4-FFF2-40B4-BE49-F238E27FC236}">
                <a16:creationId xmlns:a16="http://schemas.microsoft.com/office/drawing/2014/main" id="{7158D437-522B-DECA-CE6D-37762DAE542E}"/>
              </a:ext>
            </a:extLst>
          </p:cNvPr>
          <p:cNvPicPr>
            <a:picLocks noChangeAspect="1"/>
          </p:cNvPicPr>
          <p:nvPr/>
        </p:nvPicPr>
        <p:blipFill>
          <a:blip r:embed="rId5"/>
          <a:stretch>
            <a:fillRect/>
          </a:stretch>
        </p:blipFill>
        <p:spPr>
          <a:xfrm>
            <a:off x="4330815" y="5098190"/>
            <a:ext cx="2667000" cy="62230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F766699-B137-9063-59D0-7BBCEAEFA76F}"/>
                  </a:ext>
                </a:extLst>
              </p:cNvPr>
              <p:cNvSpPr txBox="1"/>
              <p:nvPr/>
            </p:nvSpPr>
            <p:spPr>
              <a:xfrm>
                <a:off x="163129" y="5837596"/>
                <a:ext cx="11297901" cy="646331"/>
              </a:xfrm>
              <a:prstGeom prst="rect">
                <a:avLst/>
              </a:prstGeom>
              <a:noFill/>
            </p:spPr>
            <p:txBody>
              <a:bodyPr wrap="none" rtlCol="0">
                <a:spAutoFit/>
              </a:bodyPr>
              <a:lstStyle/>
              <a:p>
                <a:r>
                  <a:rPr lang="en-US" sz="1800" dirty="0">
                    <a:effectLst/>
                    <a:latin typeface="ACaslonPro"/>
                  </a:rPr>
                  <a:t>This ambiguity corresponds precisely to the ambiguity in how to skirt the poles—a different choice amounts to picking </a:t>
                </a:r>
              </a:p>
              <a:p>
                <a:r>
                  <a:rPr lang="en-US" sz="1800" dirty="0">
                    <a:effectLst/>
                    <a:latin typeface="ACaslonPro"/>
                  </a:rPr>
                  <a:t>a different function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0</m:t>
                        </m:r>
                      </m:sub>
                    </m:sSub>
                    <m:d>
                      <m:dPr>
                        <m:ctrlPr>
                          <a:rPr lang="en-US" i="1">
                            <a:latin typeface="Cambria Math" panose="02040503050406030204" pitchFamily="18" charset="0"/>
                          </a:rPr>
                        </m:ctrlPr>
                      </m:dPr>
                      <m:e>
                        <m:r>
                          <a:rPr lang="en-US" b="1" i="1">
                            <a:latin typeface="Cambria Math" panose="02040503050406030204" pitchFamily="18" charset="0"/>
                          </a:rPr>
                          <m:t>𝒓</m:t>
                        </m:r>
                      </m:e>
                    </m:d>
                    <m:r>
                      <a:rPr lang="en-US" b="0" i="0" smtClean="0">
                        <a:latin typeface="Cambria Math" panose="02040503050406030204" pitchFamily="18" charset="0"/>
                      </a:rPr>
                      <m:t>.</m:t>
                    </m:r>
                  </m:oMath>
                </a14:m>
                <a:endParaRPr lang="en-US" dirty="0"/>
              </a:p>
            </p:txBody>
          </p:sp>
        </mc:Choice>
        <mc:Fallback xmlns="">
          <p:sp>
            <p:nvSpPr>
              <p:cNvPr id="10" name="TextBox 9">
                <a:extLst>
                  <a:ext uri="{FF2B5EF4-FFF2-40B4-BE49-F238E27FC236}">
                    <a16:creationId xmlns:a16="http://schemas.microsoft.com/office/drawing/2014/main" id="{EF766699-B137-9063-59D0-7BBCEAEFA76F}"/>
                  </a:ext>
                </a:extLst>
              </p:cNvPr>
              <p:cNvSpPr txBox="1">
                <a:spLocks noRot="1" noChangeAspect="1" noMove="1" noResize="1" noEditPoints="1" noAdjustHandles="1" noChangeArrowheads="1" noChangeShapeType="1" noTextEdit="1"/>
              </p:cNvSpPr>
              <p:nvPr/>
            </p:nvSpPr>
            <p:spPr>
              <a:xfrm>
                <a:off x="163129" y="5837596"/>
                <a:ext cx="11297901" cy="646331"/>
              </a:xfrm>
              <a:prstGeom prst="rect">
                <a:avLst/>
              </a:prstGeom>
              <a:blipFill>
                <a:blip r:embed="rId6"/>
                <a:stretch>
                  <a:fillRect l="-449" t="-384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061212D-FE7F-FEBA-5A23-E0F4E139D247}"/>
                  </a:ext>
                </a:extLst>
              </p:cNvPr>
              <p:cNvSpPr txBox="1"/>
              <p:nvPr/>
            </p:nvSpPr>
            <p:spPr>
              <a:xfrm>
                <a:off x="163129" y="4551553"/>
                <a:ext cx="4071307" cy="369332"/>
              </a:xfrm>
              <a:prstGeom prst="rect">
                <a:avLst/>
              </a:prstGeom>
              <a:noFill/>
            </p:spPr>
            <p:txBody>
              <a:bodyPr wrap="none" rtlCol="0">
                <a:spAutoFit/>
              </a:bodyPr>
              <a:lstStyle/>
              <a:p>
                <a:r>
                  <a:rPr lang="en-US" dirty="0"/>
                  <a:t>Clearly, </a:t>
                </a:r>
                <a14:m>
                  <m:oMath xmlns:m="http://schemas.openxmlformats.org/officeDocument/2006/math">
                    <m:r>
                      <a:rPr lang="en-US" i="1" dirty="0" smtClean="0">
                        <a:latin typeface="Cambria Math" panose="02040503050406030204" pitchFamily="18" charset="0"/>
                      </a:rPr>
                      <m:t>𝐺</m:t>
                    </m:r>
                    <m:d>
                      <m:dPr>
                        <m:ctrlPr>
                          <a:rPr lang="en-US" i="1" dirty="0" smtClean="0">
                            <a:latin typeface="Cambria Math" panose="02040503050406030204" pitchFamily="18" charset="0"/>
                          </a:rPr>
                        </m:ctrlPr>
                      </m:dPr>
                      <m:e>
                        <m:r>
                          <a:rPr lang="en-US" b="1" i="1" dirty="0" smtClean="0">
                            <a:latin typeface="Cambria Math" panose="02040503050406030204" pitchFamily="18" charset="0"/>
                          </a:rPr>
                          <m:t>𝒓</m:t>
                        </m:r>
                      </m:e>
                    </m:d>
                    <m:r>
                      <a:rPr lang="en-US" b="0" i="1" dirty="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0</m:t>
                        </m:r>
                      </m:sub>
                    </m:sSub>
                    <m:r>
                      <a:rPr lang="en-US" i="1">
                        <a:latin typeface="Cambria Math" panose="02040503050406030204" pitchFamily="18" charset="0"/>
                      </a:rPr>
                      <m:t>(</m:t>
                    </m:r>
                    <m:r>
                      <a:rPr lang="en-US" b="1" i="1">
                        <a:latin typeface="Cambria Math" panose="02040503050406030204" pitchFamily="18" charset="0"/>
                      </a:rPr>
                      <m:t>𝒓</m:t>
                    </m:r>
                    <m:r>
                      <a:rPr lang="en-US" i="1">
                        <a:latin typeface="Cambria Math" panose="02040503050406030204" pitchFamily="18" charset="0"/>
                      </a:rPr>
                      <m:t>)</m:t>
                    </m:r>
                  </m:oMath>
                </a14:m>
                <a:r>
                  <a:rPr lang="en-US" dirty="0"/>
                  <a:t> is still a solution of </a:t>
                </a:r>
              </a:p>
            </p:txBody>
          </p:sp>
        </mc:Choice>
        <mc:Fallback xmlns="">
          <p:sp>
            <p:nvSpPr>
              <p:cNvPr id="11" name="TextBox 10">
                <a:extLst>
                  <a:ext uri="{FF2B5EF4-FFF2-40B4-BE49-F238E27FC236}">
                    <a16:creationId xmlns:a16="http://schemas.microsoft.com/office/drawing/2014/main" id="{A061212D-FE7F-FEBA-5A23-E0F4E139D247}"/>
                  </a:ext>
                </a:extLst>
              </p:cNvPr>
              <p:cNvSpPr txBox="1">
                <a:spLocks noRot="1" noChangeAspect="1" noMove="1" noResize="1" noEditPoints="1" noAdjustHandles="1" noChangeArrowheads="1" noChangeShapeType="1" noTextEdit="1"/>
              </p:cNvSpPr>
              <p:nvPr/>
            </p:nvSpPr>
            <p:spPr>
              <a:xfrm>
                <a:off x="163129" y="4551553"/>
                <a:ext cx="4071307" cy="369332"/>
              </a:xfrm>
              <a:prstGeom prst="rect">
                <a:avLst/>
              </a:prstGeom>
              <a:blipFill>
                <a:blip r:embed="rId7"/>
                <a:stretch>
                  <a:fillRect l="-1242" t="-6667" r="-311" b="-26667"/>
                </a:stretch>
              </a:blipFill>
            </p:spPr>
            <p:txBody>
              <a:bodyPr/>
              <a:lstStyle/>
              <a:p>
                <a:r>
                  <a:rPr lang="en-US">
                    <a:noFill/>
                  </a:rPr>
                  <a:t> </a:t>
                </a:r>
              </a:p>
            </p:txBody>
          </p:sp>
        </mc:Fallback>
      </mc:AlternateContent>
    </p:spTree>
    <p:extLst>
      <p:ext uri="{BB962C8B-B14F-4D97-AF65-F5344CB8AC3E}">
        <p14:creationId xmlns:p14="http://schemas.microsoft.com/office/powerpoint/2010/main" val="21169744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E9EDB2-173D-B495-C11A-325ABCE7FF48}"/>
              </a:ext>
            </a:extLst>
          </p:cNvPr>
          <p:cNvSpPr txBox="1"/>
          <p:nvPr/>
        </p:nvSpPr>
        <p:spPr>
          <a:xfrm>
            <a:off x="272143" y="1079607"/>
            <a:ext cx="11647714" cy="369332"/>
          </a:xfrm>
          <a:prstGeom prst="rect">
            <a:avLst/>
          </a:prstGeom>
          <a:noFill/>
        </p:spPr>
        <p:txBody>
          <a:bodyPr wrap="square">
            <a:spAutoFit/>
          </a:bodyPr>
          <a:lstStyle/>
          <a:p>
            <a:r>
              <a:rPr lang="en-US" sz="1800" dirty="0">
                <a:effectLst/>
                <a:latin typeface="ACaslonPro"/>
              </a:rPr>
              <a:t>The general solution to the </a:t>
            </a:r>
            <a:r>
              <a:rPr lang="en-US" sz="1800" dirty="0" err="1">
                <a:effectLst/>
                <a:latin typeface="ACaslonPro"/>
              </a:rPr>
              <a:t>Schrödinger</a:t>
            </a:r>
            <a:r>
              <a:rPr lang="en-US" sz="1800" dirty="0">
                <a:effectLst/>
                <a:latin typeface="ACaslonPro"/>
              </a:rPr>
              <a:t> equation takes the form </a:t>
            </a:r>
            <a:endParaRPr lang="en-US" dirty="0"/>
          </a:p>
        </p:txBody>
      </p:sp>
      <p:sp>
        <p:nvSpPr>
          <p:cNvPr id="5" name="Title 1">
            <a:extLst>
              <a:ext uri="{FF2B5EF4-FFF2-40B4-BE49-F238E27FC236}">
                <a16:creationId xmlns:a16="http://schemas.microsoft.com/office/drawing/2014/main" id="{3DDEB786-7D9E-DAF4-1EC5-363C4C0CECD8}"/>
              </a:ext>
            </a:extLst>
          </p:cNvPr>
          <p:cNvSpPr txBox="1">
            <a:spLocks/>
          </p:cNvSpPr>
          <p:nvPr/>
        </p:nvSpPr>
        <p:spPr>
          <a:xfrm>
            <a:off x="272143"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The Born Approximation</a:t>
            </a:r>
          </a:p>
        </p:txBody>
      </p:sp>
      <p:pic>
        <p:nvPicPr>
          <p:cNvPr id="7" name="Picture 6" descr="A math equations and formulas&#10;&#10;Description automatically generated with medium confidence">
            <a:extLst>
              <a:ext uri="{FF2B5EF4-FFF2-40B4-BE49-F238E27FC236}">
                <a16:creationId xmlns:a16="http://schemas.microsoft.com/office/drawing/2014/main" id="{43EB7BC5-4C38-218D-E0F4-BE62A0F7F3CC}"/>
              </a:ext>
            </a:extLst>
          </p:cNvPr>
          <p:cNvPicPr>
            <a:picLocks noChangeAspect="1"/>
          </p:cNvPicPr>
          <p:nvPr/>
        </p:nvPicPr>
        <p:blipFill>
          <a:blip r:embed="rId2"/>
          <a:stretch>
            <a:fillRect/>
          </a:stretch>
        </p:blipFill>
        <p:spPr>
          <a:xfrm>
            <a:off x="3149600" y="1559214"/>
            <a:ext cx="5892800" cy="10795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803F7C7-C0CC-9626-5F44-8478E7EAEF73}"/>
                  </a:ext>
                </a:extLst>
              </p:cNvPr>
              <p:cNvSpPr txBox="1"/>
              <p:nvPr/>
            </p:nvSpPr>
            <p:spPr>
              <a:xfrm>
                <a:off x="272143" y="2844846"/>
                <a:ext cx="5670078" cy="369332"/>
              </a:xfrm>
              <a:prstGeom prst="rect">
                <a:avLst/>
              </a:prstGeom>
              <a:noFill/>
            </p:spPr>
            <p:txBody>
              <a:bodyPr wrap="none" rtlCol="0">
                <a:spAutoFit/>
              </a:bodyPr>
              <a:lstStyle/>
              <a:p>
                <a:r>
                  <a:rPr lang="en-US" dirty="0"/>
                  <a:t>Where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𝜓</m:t>
                        </m:r>
                      </m:e>
                      <m:sub>
                        <m:r>
                          <a:rPr lang="en-US" b="0" i="1" smtClean="0">
                            <a:latin typeface="Cambria Math" panose="02040503050406030204" pitchFamily="18" charset="0"/>
                          </a:rPr>
                          <m:t>0</m:t>
                        </m:r>
                      </m:sub>
                    </m:sSub>
                  </m:oMath>
                </a14:m>
                <a:r>
                  <a:rPr lang="en-US" dirty="0"/>
                  <a:t> satisfies the </a:t>
                </a:r>
                <a:r>
                  <a:rPr lang="en-US" i="1" dirty="0"/>
                  <a:t>free particle</a:t>
                </a:r>
                <a:r>
                  <a:rPr lang="en-US" dirty="0"/>
                  <a:t> </a:t>
                </a:r>
                <a:r>
                  <a:rPr lang="en-US" dirty="0" err="1">
                    <a:latin typeface="ACaslonPro"/>
                  </a:rPr>
                  <a:t>Schrödinger</a:t>
                </a:r>
                <a:r>
                  <a:rPr lang="en-US" dirty="0">
                    <a:latin typeface="ACaslonPro"/>
                  </a:rPr>
                  <a:t> equation</a:t>
                </a:r>
                <a:r>
                  <a:rPr lang="en-US" dirty="0"/>
                  <a:t>  </a:t>
                </a:r>
              </a:p>
            </p:txBody>
          </p:sp>
        </mc:Choice>
        <mc:Fallback xmlns="">
          <p:sp>
            <p:nvSpPr>
              <p:cNvPr id="8" name="TextBox 7">
                <a:extLst>
                  <a:ext uri="{FF2B5EF4-FFF2-40B4-BE49-F238E27FC236}">
                    <a16:creationId xmlns:a16="http://schemas.microsoft.com/office/drawing/2014/main" id="{6803F7C7-C0CC-9626-5F44-8478E7EAEF73}"/>
                  </a:ext>
                </a:extLst>
              </p:cNvPr>
              <p:cNvSpPr txBox="1">
                <a:spLocks noRot="1" noChangeAspect="1" noMove="1" noResize="1" noEditPoints="1" noAdjustHandles="1" noChangeArrowheads="1" noChangeShapeType="1" noTextEdit="1"/>
              </p:cNvSpPr>
              <p:nvPr/>
            </p:nvSpPr>
            <p:spPr>
              <a:xfrm>
                <a:off x="272143" y="2844846"/>
                <a:ext cx="5670078" cy="369332"/>
              </a:xfrm>
              <a:prstGeom prst="rect">
                <a:avLst/>
              </a:prstGeom>
              <a:blipFill>
                <a:blip r:embed="rId3"/>
                <a:stretch>
                  <a:fillRect l="-893" t="-10345" b="-27586"/>
                </a:stretch>
              </a:blipFill>
            </p:spPr>
            <p:txBody>
              <a:bodyPr/>
              <a:lstStyle/>
              <a:p>
                <a:r>
                  <a:rPr lang="en-US">
                    <a:noFill/>
                  </a:rPr>
                  <a:t> </a:t>
                </a:r>
              </a:p>
            </p:txBody>
          </p:sp>
        </mc:Fallback>
      </mc:AlternateContent>
      <p:pic>
        <p:nvPicPr>
          <p:cNvPr id="10" name="Picture 9" descr="A math equations with numbers&#10;&#10;Description automatically generated with medium confidence">
            <a:extLst>
              <a:ext uri="{FF2B5EF4-FFF2-40B4-BE49-F238E27FC236}">
                <a16:creationId xmlns:a16="http://schemas.microsoft.com/office/drawing/2014/main" id="{0FBB4EAC-848C-9177-74C3-F19A198B324B}"/>
              </a:ext>
            </a:extLst>
          </p:cNvPr>
          <p:cNvPicPr>
            <a:picLocks noChangeAspect="1"/>
          </p:cNvPicPr>
          <p:nvPr/>
        </p:nvPicPr>
        <p:blipFill>
          <a:blip r:embed="rId4"/>
          <a:stretch>
            <a:fillRect/>
          </a:stretch>
        </p:blipFill>
        <p:spPr>
          <a:xfrm>
            <a:off x="4919871" y="3307273"/>
            <a:ext cx="2044700" cy="67310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FB19B0D-94EE-97C2-416C-02DB7105F264}"/>
                  </a:ext>
                </a:extLst>
              </p:cNvPr>
              <p:cNvSpPr txBox="1"/>
              <p:nvPr/>
            </p:nvSpPr>
            <p:spPr>
              <a:xfrm>
                <a:off x="272143" y="4219287"/>
                <a:ext cx="11867544" cy="1477328"/>
              </a:xfrm>
              <a:prstGeom prst="rect">
                <a:avLst/>
              </a:prstGeom>
              <a:noFill/>
            </p:spPr>
            <p:txBody>
              <a:bodyPr wrap="none" rtlCol="0">
                <a:spAutoFit/>
              </a:bodyPr>
              <a:lstStyle/>
              <a:p>
                <a:r>
                  <a:rPr lang="en-US" sz="1800" dirty="0">
                    <a:effectLst/>
                    <a:latin typeface="ACaslonPro"/>
                  </a:rPr>
                  <a:t>Equation (</a:t>
                </a:r>
                <a:r>
                  <a:rPr lang="en-US" dirty="0">
                    <a:latin typeface="ACaslonPro"/>
                  </a:rPr>
                  <a:t>*)</a:t>
                </a:r>
                <a:r>
                  <a:rPr lang="en-US" sz="1800" dirty="0">
                    <a:solidFill>
                      <a:srgbClr val="5B6BEA"/>
                    </a:solidFill>
                    <a:effectLst/>
                    <a:latin typeface="ACaslonPro"/>
                  </a:rPr>
                  <a:t> </a:t>
                </a:r>
                <a:r>
                  <a:rPr lang="en-US" sz="1800" dirty="0">
                    <a:effectLst/>
                    <a:latin typeface="ACaslonPro"/>
                  </a:rPr>
                  <a:t>is the </a:t>
                </a:r>
                <a:r>
                  <a:rPr lang="en-US" sz="1800" b="1" dirty="0">
                    <a:effectLst/>
                    <a:highlight>
                      <a:srgbClr val="FFFF00"/>
                    </a:highlight>
                    <a:latin typeface="ACaslonPro"/>
                  </a:rPr>
                  <a:t>integral form of the </a:t>
                </a:r>
                <a:r>
                  <a:rPr lang="en-US" sz="1800" b="1" dirty="0" err="1">
                    <a:effectLst/>
                    <a:highlight>
                      <a:srgbClr val="FFFF00"/>
                    </a:highlight>
                    <a:latin typeface="ACaslonPro"/>
                  </a:rPr>
                  <a:t>Schrödinger</a:t>
                </a:r>
                <a:r>
                  <a:rPr lang="en-US" sz="1800" b="1" dirty="0">
                    <a:effectLst/>
                    <a:highlight>
                      <a:srgbClr val="FFFF00"/>
                    </a:highlight>
                    <a:latin typeface="ACaslonPro"/>
                  </a:rPr>
                  <a:t> equation</a:t>
                </a:r>
                <a:r>
                  <a:rPr lang="en-US" sz="1800" dirty="0">
                    <a:effectLst/>
                    <a:latin typeface="ACaslonPro"/>
                  </a:rPr>
                  <a:t>; it is entirely equivalent to the more familiar differential form. </a:t>
                </a:r>
              </a:p>
              <a:p>
                <a:r>
                  <a:rPr lang="en-US" sz="1800" dirty="0">
                    <a:effectLst/>
                    <a:latin typeface="ACaslonPro"/>
                  </a:rPr>
                  <a:t>At first glance it </a:t>
                </a:r>
                <a:r>
                  <a:rPr lang="en-US" sz="1800" i="1" dirty="0">
                    <a:effectLst/>
                    <a:latin typeface="ACaslonPro"/>
                  </a:rPr>
                  <a:t>looks </a:t>
                </a:r>
                <a:r>
                  <a:rPr lang="en-US" sz="1800" dirty="0">
                    <a:effectLst/>
                    <a:latin typeface="ACaslonPro"/>
                  </a:rPr>
                  <a:t>like an explicit </a:t>
                </a:r>
                <a:r>
                  <a:rPr lang="en-US" sz="1800" i="1" dirty="0">
                    <a:effectLst/>
                    <a:latin typeface="ACaslonPro"/>
                  </a:rPr>
                  <a:t>solution </a:t>
                </a:r>
                <a:r>
                  <a:rPr lang="en-US" sz="1800" dirty="0">
                    <a:effectLst/>
                    <a:latin typeface="ACaslonPro"/>
                  </a:rPr>
                  <a:t>to the </a:t>
                </a:r>
                <a:r>
                  <a:rPr lang="en-US" sz="1800" dirty="0" err="1">
                    <a:effectLst/>
                    <a:latin typeface="ACaslonPro"/>
                  </a:rPr>
                  <a:t>Schrödinger</a:t>
                </a:r>
                <a:r>
                  <a:rPr lang="en-US" sz="1800" dirty="0">
                    <a:effectLst/>
                    <a:latin typeface="ACaslonPro"/>
                  </a:rPr>
                  <a:t> equation (for any potential) —which is too good to be true. </a:t>
                </a:r>
              </a:p>
              <a:p>
                <a:r>
                  <a:rPr lang="en-US" sz="1800" dirty="0">
                    <a:effectLst/>
                    <a:latin typeface="ACaslonPro"/>
                  </a:rPr>
                  <a:t>Don’t be deceived: </a:t>
                </a:r>
                <a:r>
                  <a:rPr lang="en-US" sz="1800" dirty="0">
                    <a:effectLst/>
                    <a:highlight>
                      <a:srgbClr val="FFFF00"/>
                    </a:highlight>
                    <a:latin typeface="ACaslonPro"/>
                  </a:rPr>
                  <a:t>There’s a </a:t>
                </a:r>
                <a14:m>
                  <m:oMath xmlns:m="http://schemas.openxmlformats.org/officeDocument/2006/math">
                    <m:r>
                      <a:rPr lang="en-US" sz="1800" i="1" smtClean="0">
                        <a:effectLst/>
                        <a:highlight>
                          <a:srgbClr val="FFFF00"/>
                        </a:highlight>
                        <a:latin typeface="Cambria Math" panose="02040503050406030204" pitchFamily="18" charset="0"/>
                        <a:ea typeface="Cambria Math" panose="02040503050406030204" pitchFamily="18" charset="0"/>
                      </a:rPr>
                      <m:t>𝜓</m:t>
                    </m:r>
                  </m:oMath>
                </a14:m>
                <a:r>
                  <a:rPr lang="en-US" dirty="0">
                    <a:highlight>
                      <a:srgbClr val="FFFF00"/>
                    </a:highlight>
                  </a:rPr>
                  <a:t> under the integral sign on the right-hand side, so you can’t do the integral unless you already </a:t>
                </a:r>
              </a:p>
              <a:p>
                <a:r>
                  <a:rPr lang="en-US" dirty="0">
                    <a:highlight>
                      <a:srgbClr val="FFFF00"/>
                    </a:highlight>
                  </a:rPr>
                  <a:t>know the solution!</a:t>
                </a:r>
                <a:r>
                  <a:rPr lang="en-US" dirty="0"/>
                  <a:t> Nevertheless, the integral form can be very powerful, and it is particularly well suited to scattering </a:t>
                </a:r>
              </a:p>
              <a:p>
                <a:r>
                  <a:rPr lang="en-US" dirty="0"/>
                  <a:t>problems, as we’ll see in a moment. </a:t>
                </a:r>
              </a:p>
            </p:txBody>
          </p:sp>
        </mc:Choice>
        <mc:Fallback xmlns="">
          <p:sp>
            <p:nvSpPr>
              <p:cNvPr id="11" name="TextBox 10">
                <a:extLst>
                  <a:ext uri="{FF2B5EF4-FFF2-40B4-BE49-F238E27FC236}">
                    <a16:creationId xmlns:a16="http://schemas.microsoft.com/office/drawing/2014/main" id="{BFB19B0D-94EE-97C2-416C-02DB7105F264}"/>
                  </a:ext>
                </a:extLst>
              </p:cNvPr>
              <p:cNvSpPr txBox="1">
                <a:spLocks noRot="1" noChangeAspect="1" noMove="1" noResize="1" noEditPoints="1" noAdjustHandles="1" noChangeArrowheads="1" noChangeShapeType="1" noTextEdit="1"/>
              </p:cNvSpPr>
              <p:nvPr/>
            </p:nvSpPr>
            <p:spPr>
              <a:xfrm>
                <a:off x="272143" y="4219287"/>
                <a:ext cx="11867544" cy="1477328"/>
              </a:xfrm>
              <a:prstGeom prst="rect">
                <a:avLst/>
              </a:prstGeom>
              <a:blipFill>
                <a:blip r:embed="rId5"/>
                <a:stretch>
                  <a:fillRect l="-428" t="-1709" b="-5983"/>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AC35ED23-01AC-EE81-876B-6D1B8862B8ED}"/>
              </a:ext>
            </a:extLst>
          </p:cNvPr>
          <p:cNvSpPr txBox="1"/>
          <p:nvPr/>
        </p:nvSpPr>
        <p:spPr>
          <a:xfrm>
            <a:off x="9164781" y="1914298"/>
            <a:ext cx="441146"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2537187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4C7F821-84CC-D39F-5A59-BF32B2CB7220}"/>
              </a:ext>
            </a:extLst>
          </p:cNvPr>
          <p:cNvSpPr txBox="1">
            <a:spLocks/>
          </p:cNvSpPr>
          <p:nvPr/>
        </p:nvSpPr>
        <p:spPr>
          <a:xfrm>
            <a:off x="207818"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Recap: Partial wave analysis formalism</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6CA8789-46A9-445E-C292-3DE1F1932365}"/>
                  </a:ext>
                </a:extLst>
              </p:cNvPr>
              <p:cNvSpPr txBox="1"/>
              <p:nvPr/>
            </p:nvSpPr>
            <p:spPr>
              <a:xfrm>
                <a:off x="207818" y="1209450"/>
                <a:ext cx="10653622" cy="369332"/>
              </a:xfrm>
              <a:prstGeom prst="rect">
                <a:avLst/>
              </a:prstGeom>
              <a:noFill/>
            </p:spPr>
            <p:txBody>
              <a:bodyPr wrap="none" rtlCol="0">
                <a:spAutoFit/>
              </a:bodyPr>
              <a:lstStyle/>
              <a:p>
                <a:r>
                  <a:rPr lang="en-US" dirty="0"/>
                  <a:t>At the beginning of our discussion of quantum scattering theory we postulated the solution in the large-</a:t>
                </a:r>
                <a14:m>
                  <m:oMath xmlns:m="http://schemas.openxmlformats.org/officeDocument/2006/math">
                    <m:r>
                      <a:rPr lang="en-US" i="1" dirty="0" smtClean="0">
                        <a:latin typeface="Cambria Math" panose="02040503050406030204" pitchFamily="18" charset="0"/>
                      </a:rPr>
                      <m:t>𝑟</m:t>
                    </m:r>
                  </m:oMath>
                </a14:m>
                <a:r>
                  <a:rPr lang="en-US" dirty="0"/>
                  <a:t> region</a:t>
                </a:r>
              </a:p>
            </p:txBody>
          </p:sp>
        </mc:Choice>
        <mc:Fallback xmlns="">
          <p:sp>
            <p:nvSpPr>
              <p:cNvPr id="4" name="TextBox 3">
                <a:extLst>
                  <a:ext uri="{FF2B5EF4-FFF2-40B4-BE49-F238E27FC236}">
                    <a16:creationId xmlns:a16="http://schemas.microsoft.com/office/drawing/2014/main" id="{06CA8789-46A9-445E-C292-3DE1F1932365}"/>
                  </a:ext>
                </a:extLst>
              </p:cNvPr>
              <p:cNvSpPr txBox="1">
                <a:spLocks noRot="1" noChangeAspect="1" noMove="1" noResize="1" noEditPoints="1" noAdjustHandles="1" noChangeArrowheads="1" noChangeShapeType="1" noTextEdit="1"/>
              </p:cNvSpPr>
              <p:nvPr/>
            </p:nvSpPr>
            <p:spPr>
              <a:xfrm>
                <a:off x="207818" y="1209450"/>
                <a:ext cx="10653622" cy="369332"/>
              </a:xfrm>
              <a:prstGeom prst="rect">
                <a:avLst/>
              </a:prstGeom>
              <a:blipFill>
                <a:blip r:embed="rId2"/>
                <a:stretch>
                  <a:fillRect l="-476" t="-6667" b="-23333"/>
                </a:stretch>
              </a:blipFill>
            </p:spPr>
            <p:txBody>
              <a:bodyPr/>
              <a:lstStyle/>
              <a:p>
                <a:r>
                  <a:rPr lang="en-US">
                    <a:noFill/>
                  </a:rPr>
                  <a:t> </a:t>
                </a:r>
              </a:p>
            </p:txBody>
          </p:sp>
        </mc:Fallback>
      </mc:AlternateContent>
      <p:pic>
        <p:nvPicPr>
          <p:cNvPr id="5" name="Picture 4" descr="A math equation with black text&#10;&#10;Description automatically generated with medium confidence">
            <a:extLst>
              <a:ext uri="{FF2B5EF4-FFF2-40B4-BE49-F238E27FC236}">
                <a16:creationId xmlns:a16="http://schemas.microsoft.com/office/drawing/2014/main" id="{BBC23DB7-5166-8D52-7575-8CFB6E122F7F}"/>
              </a:ext>
            </a:extLst>
          </p:cNvPr>
          <p:cNvPicPr>
            <a:picLocks noChangeAspect="1"/>
          </p:cNvPicPr>
          <p:nvPr/>
        </p:nvPicPr>
        <p:blipFill>
          <a:blip r:embed="rId3"/>
          <a:stretch>
            <a:fillRect/>
          </a:stretch>
        </p:blipFill>
        <p:spPr>
          <a:xfrm>
            <a:off x="3016250" y="1662279"/>
            <a:ext cx="6159500" cy="10033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55BD480-44B9-A619-A467-3FEE95B74A7D}"/>
                  </a:ext>
                </a:extLst>
              </p:cNvPr>
              <p:cNvSpPr txBox="1"/>
              <p:nvPr/>
            </p:nvSpPr>
            <p:spPr>
              <a:xfrm>
                <a:off x="207818" y="2788232"/>
                <a:ext cx="10979288" cy="646331"/>
              </a:xfrm>
              <a:prstGeom prst="rect">
                <a:avLst/>
              </a:prstGeom>
              <a:noFill/>
            </p:spPr>
            <p:txBody>
              <a:bodyPr wrap="none" rtlCol="0">
                <a:spAutoFit/>
              </a:bodyPr>
              <a:lstStyle/>
              <a:p>
                <a:r>
                  <a:rPr lang="en-US" dirty="0"/>
                  <a:t>What we have found, </a:t>
                </a:r>
                <a:r>
                  <a:rPr lang="en-US" sz="1800" dirty="0">
                    <a:effectLst/>
                    <a:latin typeface="ACaslonPro"/>
                  </a:rPr>
                  <a:t>confirms more rigorously this general (postulated) structure and tells us how to compute the </a:t>
                </a:r>
              </a:p>
              <a:p>
                <a:r>
                  <a:rPr lang="en-US" sz="1800" dirty="0">
                    <a:effectLst/>
                    <a:latin typeface="ACaslonPro"/>
                  </a:rPr>
                  <a:t>scattering amplitude </a:t>
                </a:r>
                <a14:m>
                  <m:oMath xmlns:m="http://schemas.openxmlformats.org/officeDocument/2006/math">
                    <m:r>
                      <a:rPr lang="en-US" sz="1800" b="0" i="1" smtClean="0">
                        <a:effectLst/>
                        <a:latin typeface="Cambria Math" panose="02040503050406030204" pitchFamily="18" charset="0"/>
                      </a:rPr>
                      <m:t>𝑓</m:t>
                    </m:r>
                    <m:r>
                      <a:rPr lang="en-US" sz="1800" b="0" i="1" smtClean="0">
                        <a:effectLst/>
                        <a:latin typeface="Cambria Math" panose="02040503050406030204" pitchFamily="18" charset="0"/>
                      </a:rPr>
                      <m:t>(</m:t>
                    </m:r>
                    <m:r>
                      <a:rPr lang="en-US" sz="1800" b="0" i="1" smtClean="0">
                        <a:effectLst/>
                        <a:latin typeface="Cambria Math" panose="02040503050406030204" pitchFamily="18" charset="0"/>
                        <a:ea typeface="Cambria Math" panose="02040503050406030204" pitchFamily="18" charset="0"/>
                      </a:rPr>
                      <m:t>𝜃</m:t>
                    </m:r>
                    <m:r>
                      <a:rPr lang="en-US" sz="1800" b="0" i="1" smtClean="0">
                        <a:effectLst/>
                        <a:latin typeface="Cambria Math" panose="02040503050406030204" pitchFamily="18" charset="0"/>
                      </a:rPr>
                      <m:t>)</m:t>
                    </m:r>
                  </m:oMath>
                </a14:m>
                <a:r>
                  <a:rPr lang="en-US" dirty="0"/>
                  <a:t> in terms of the partial wave amplitudes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𝑙</m:t>
                        </m:r>
                      </m:sub>
                    </m:sSub>
                  </m:oMath>
                </a14:m>
                <a:r>
                  <a:rPr lang="en-US" dirty="0"/>
                  <a:t>. The differential cross- section is </a:t>
                </a:r>
              </a:p>
            </p:txBody>
          </p:sp>
        </mc:Choice>
        <mc:Fallback xmlns="">
          <p:sp>
            <p:nvSpPr>
              <p:cNvPr id="6" name="TextBox 5">
                <a:extLst>
                  <a:ext uri="{FF2B5EF4-FFF2-40B4-BE49-F238E27FC236}">
                    <a16:creationId xmlns:a16="http://schemas.microsoft.com/office/drawing/2014/main" id="{B55BD480-44B9-A619-A467-3FEE95B74A7D}"/>
                  </a:ext>
                </a:extLst>
              </p:cNvPr>
              <p:cNvSpPr txBox="1">
                <a:spLocks noRot="1" noChangeAspect="1" noMove="1" noResize="1" noEditPoints="1" noAdjustHandles="1" noChangeArrowheads="1" noChangeShapeType="1" noTextEdit="1"/>
              </p:cNvSpPr>
              <p:nvPr/>
            </p:nvSpPr>
            <p:spPr>
              <a:xfrm>
                <a:off x="207818" y="2788232"/>
                <a:ext cx="10979288" cy="646331"/>
              </a:xfrm>
              <a:prstGeom prst="rect">
                <a:avLst/>
              </a:prstGeom>
              <a:blipFill>
                <a:blip r:embed="rId4"/>
                <a:stretch>
                  <a:fillRect l="-462" t="-3846" b="-15385"/>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AD2D0D2-E2C2-15E7-033C-A69CB2648587}"/>
              </a:ext>
            </a:extLst>
          </p:cNvPr>
          <p:cNvPicPr>
            <a:picLocks noChangeAspect="1"/>
          </p:cNvPicPr>
          <p:nvPr/>
        </p:nvPicPr>
        <p:blipFill>
          <a:blip r:embed="rId5"/>
          <a:stretch>
            <a:fillRect/>
          </a:stretch>
        </p:blipFill>
        <p:spPr>
          <a:xfrm>
            <a:off x="1811262" y="3429000"/>
            <a:ext cx="7772400" cy="911246"/>
          </a:xfrm>
          <a:prstGeom prst="rect">
            <a:avLst/>
          </a:prstGeom>
        </p:spPr>
      </p:pic>
      <p:sp>
        <p:nvSpPr>
          <p:cNvPr id="10" name="TextBox 9">
            <a:extLst>
              <a:ext uri="{FF2B5EF4-FFF2-40B4-BE49-F238E27FC236}">
                <a16:creationId xmlns:a16="http://schemas.microsoft.com/office/drawing/2014/main" id="{7EDCB6A6-53F7-58A1-EF42-4BD4E13D67EB}"/>
              </a:ext>
            </a:extLst>
          </p:cNvPr>
          <p:cNvSpPr txBox="1"/>
          <p:nvPr/>
        </p:nvSpPr>
        <p:spPr>
          <a:xfrm>
            <a:off x="207818" y="4214430"/>
            <a:ext cx="6120244" cy="369332"/>
          </a:xfrm>
          <a:prstGeom prst="rect">
            <a:avLst/>
          </a:prstGeom>
          <a:noFill/>
        </p:spPr>
        <p:txBody>
          <a:bodyPr wrap="square">
            <a:spAutoFit/>
          </a:bodyPr>
          <a:lstStyle/>
          <a:p>
            <a:r>
              <a:rPr lang="en-US" sz="1800" dirty="0">
                <a:effectLst/>
                <a:latin typeface="ACaslonPro"/>
              </a:rPr>
              <a:t>and the total cross-section is* </a:t>
            </a:r>
            <a:endParaRPr lang="en-US" dirty="0"/>
          </a:p>
        </p:txBody>
      </p:sp>
      <p:pic>
        <p:nvPicPr>
          <p:cNvPr id="12" name="Picture 11" descr="A black symbols on a white background&#10;&#10;Description automatically generated">
            <a:extLst>
              <a:ext uri="{FF2B5EF4-FFF2-40B4-BE49-F238E27FC236}">
                <a16:creationId xmlns:a16="http://schemas.microsoft.com/office/drawing/2014/main" id="{F4134469-9EB7-8A62-F3D3-5971F1452A99}"/>
              </a:ext>
            </a:extLst>
          </p:cNvPr>
          <p:cNvPicPr>
            <a:picLocks noChangeAspect="1"/>
          </p:cNvPicPr>
          <p:nvPr/>
        </p:nvPicPr>
        <p:blipFill>
          <a:blip r:embed="rId6"/>
          <a:stretch>
            <a:fillRect/>
          </a:stretch>
        </p:blipFill>
        <p:spPr>
          <a:xfrm>
            <a:off x="3630468" y="4563322"/>
            <a:ext cx="3670300" cy="1054100"/>
          </a:xfrm>
          <a:prstGeom prst="rect">
            <a:avLst/>
          </a:prstGeom>
        </p:spPr>
      </p:pic>
      <p:sp>
        <p:nvSpPr>
          <p:cNvPr id="14" name="TextBox 13">
            <a:extLst>
              <a:ext uri="{FF2B5EF4-FFF2-40B4-BE49-F238E27FC236}">
                <a16:creationId xmlns:a16="http://schemas.microsoft.com/office/drawing/2014/main" id="{108994F3-FB04-673C-5FD6-30BC517E6F46}"/>
              </a:ext>
            </a:extLst>
          </p:cNvPr>
          <p:cNvSpPr txBox="1"/>
          <p:nvPr/>
        </p:nvSpPr>
        <p:spPr>
          <a:xfrm>
            <a:off x="290944" y="5851696"/>
            <a:ext cx="10979287" cy="923330"/>
          </a:xfrm>
          <a:prstGeom prst="rect">
            <a:avLst/>
          </a:prstGeom>
          <a:noFill/>
        </p:spPr>
        <p:txBody>
          <a:bodyPr wrap="square">
            <a:spAutoFit/>
          </a:bodyPr>
          <a:lstStyle/>
          <a:p>
            <a:r>
              <a:rPr lang="en-US" dirty="0">
                <a:latin typeface="ACaslonPro"/>
              </a:rPr>
              <a:t>*T</a:t>
            </a:r>
            <a:r>
              <a:rPr lang="en-US" sz="1800" dirty="0">
                <a:effectLst/>
                <a:latin typeface="ACaslonPro"/>
              </a:rPr>
              <a:t>he orthogonality of the Legendre polynomials </a:t>
            </a:r>
          </a:p>
          <a:p>
            <a:r>
              <a:rPr lang="en-US" dirty="0">
                <a:latin typeface="ACaslonPro"/>
              </a:rPr>
              <a:t>  has been </a:t>
            </a:r>
            <a:r>
              <a:rPr lang="en-US" sz="1800" dirty="0">
                <a:effectLst/>
                <a:latin typeface="ACaslonPro"/>
              </a:rPr>
              <a:t>used to do the angular integration in</a:t>
            </a:r>
          </a:p>
          <a:p>
            <a:r>
              <a:rPr lang="en-US" dirty="0">
                <a:latin typeface="ACaslonPro"/>
              </a:rPr>
              <a:t>  the cross-section calculation</a:t>
            </a:r>
            <a:r>
              <a:rPr lang="en-US" sz="1800" dirty="0">
                <a:effectLst/>
                <a:latin typeface="ACaslonPro"/>
              </a:rPr>
              <a:t>. </a:t>
            </a:r>
            <a:endParaRPr lang="en-US" dirty="0"/>
          </a:p>
        </p:txBody>
      </p:sp>
      <p:pic>
        <p:nvPicPr>
          <p:cNvPr id="16" name="Picture 15" descr="A black text with a circle and a circle with a circle and a circle with a circle with a circle with a circle with a circle with a circle with a circle with a circle with a circle&#10;&#10;Description automatically generated">
            <a:extLst>
              <a:ext uri="{FF2B5EF4-FFF2-40B4-BE49-F238E27FC236}">
                <a16:creationId xmlns:a16="http://schemas.microsoft.com/office/drawing/2014/main" id="{B9BE497D-6751-908D-0BC2-658084741729}"/>
              </a:ext>
            </a:extLst>
          </p:cNvPr>
          <p:cNvPicPr>
            <a:picLocks noChangeAspect="1"/>
          </p:cNvPicPr>
          <p:nvPr/>
        </p:nvPicPr>
        <p:blipFill>
          <a:blip r:embed="rId7"/>
          <a:stretch>
            <a:fillRect/>
          </a:stretch>
        </p:blipFill>
        <p:spPr>
          <a:xfrm>
            <a:off x="5001271" y="5724011"/>
            <a:ext cx="3556000" cy="901700"/>
          </a:xfrm>
          <a:prstGeom prst="rect">
            <a:avLst/>
          </a:prstGeom>
        </p:spPr>
      </p:pic>
    </p:spTree>
    <p:extLst>
      <p:ext uri="{BB962C8B-B14F-4D97-AF65-F5344CB8AC3E}">
        <p14:creationId xmlns:p14="http://schemas.microsoft.com/office/powerpoint/2010/main" val="2450218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F7630-CBBB-1A8E-FEEB-79F287D5BC79}"/>
              </a:ext>
            </a:extLst>
          </p:cNvPr>
          <p:cNvSpPr txBox="1">
            <a:spLocks/>
          </p:cNvSpPr>
          <p:nvPr/>
        </p:nvSpPr>
        <p:spPr>
          <a:xfrm>
            <a:off x="207818"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Recap: Partial wave analysis formalism</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A1F138B-8166-03F0-47C3-5D083A474091}"/>
                  </a:ext>
                </a:extLst>
              </p:cNvPr>
              <p:cNvSpPr txBox="1"/>
              <p:nvPr/>
            </p:nvSpPr>
            <p:spPr>
              <a:xfrm>
                <a:off x="207818" y="1140897"/>
                <a:ext cx="7574446" cy="461665"/>
              </a:xfrm>
              <a:prstGeom prst="rect">
                <a:avLst/>
              </a:prstGeom>
              <a:noFill/>
            </p:spPr>
            <p:txBody>
              <a:bodyPr wrap="none" rtlCol="0">
                <a:spAutoFit/>
              </a:bodyPr>
              <a:lstStyle/>
              <a:p>
                <a:r>
                  <a:rPr lang="en-US" sz="2400" b="1" dirty="0"/>
                  <a:t>Determination of the </a:t>
                </a:r>
                <a:r>
                  <a:rPr lang="en-US" sz="2400" b="1" dirty="0">
                    <a:effectLst/>
                  </a:rPr>
                  <a:t>partial wave amplitudes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𝒂</m:t>
                        </m:r>
                      </m:e>
                      <m:sub>
                        <m:r>
                          <a:rPr lang="en-US" sz="2400" b="1" i="1" smtClean="0">
                            <a:latin typeface="Cambria Math" panose="02040503050406030204" pitchFamily="18" charset="0"/>
                          </a:rPr>
                          <m:t>𝒍</m:t>
                        </m:r>
                      </m:sub>
                    </m:sSub>
                  </m:oMath>
                </a14:m>
                <a:r>
                  <a:rPr lang="en-US" sz="2400" b="1" dirty="0">
                    <a:effectLst/>
                  </a:rPr>
                  <a:t> for </a:t>
                </a:r>
                <a14:m>
                  <m:oMath xmlns:m="http://schemas.openxmlformats.org/officeDocument/2006/math">
                    <m:r>
                      <a:rPr lang="en-US" sz="2400" b="1" i="1" dirty="0" smtClean="0">
                        <a:effectLst/>
                        <a:latin typeface="Cambria Math" panose="02040503050406030204" pitchFamily="18" charset="0"/>
                      </a:rPr>
                      <m:t>𝑽</m:t>
                    </m:r>
                    <m:r>
                      <a:rPr lang="en-US" sz="2400" b="1" i="1" dirty="0" smtClean="0">
                        <a:effectLst/>
                        <a:latin typeface="Cambria Math" panose="02040503050406030204" pitchFamily="18" charset="0"/>
                      </a:rPr>
                      <m:t>(</m:t>
                    </m:r>
                    <m:r>
                      <a:rPr lang="en-US" sz="2400" b="1" i="1" dirty="0" smtClean="0">
                        <a:effectLst/>
                        <a:latin typeface="Cambria Math" panose="02040503050406030204" pitchFamily="18" charset="0"/>
                      </a:rPr>
                      <m:t>𝒓</m:t>
                    </m:r>
                    <m:r>
                      <a:rPr lang="en-US" sz="2400" b="1" i="1" dirty="0" smtClean="0">
                        <a:effectLst/>
                        <a:latin typeface="Cambria Math" panose="02040503050406030204" pitchFamily="18" charset="0"/>
                      </a:rPr>
                      <m:t>)</m:t>
                    </m:r>
                  </m:oMath>
                </a14:m>
                <a:r>
                  <a:rPr lang="en-US" sz="2400" b="1" dirty="0">
                    <a:effectLst/>
                  </a:rPr>
                  <a:t> </a:t>
                </a:r>
                <a:endParaRPr lang="en-US" sz="2400" b="1" dirty="0"/>
              </a:p>
            </p:txBody>
          </p:sp>
        </mc:Choice>
        <mc:Fallback xmlns="">
          <p:sp>
            <p:nvSpPr>
              <p:cNvPr id="4" name="TextBox 3">
                <a:extLst>
                  <a:ext uri="{FF2B5EF4-FFF2-40B4-BE49-F238E27FC236}">
                    <a16:creationId xmlns:a16="http://schemas.microsoft.com/office/drawing/2014/main" id="{EA1F138B-8166-03F0-47C3-5D083A474091}"/>
                  </a:ext>
                </a:extLst>
              </p:cNvPr>
              <p:cNvSpPr txBox="1">
                <a:spLocks noRot="1" noChangeAspect="1" noMove="1" noResize="1" noEditPoints="1" noAdjustHandles="1" noChangeArrowheads="1" noChangeShapeType="1" noTextEdit="1"/>
              </p:cNvSpPr>
              <p:nvPr/>
            </p:nvSpPr>
            <p:spPr>
              <a:xfrm>
                <a:off x="207818" y="1140897"/>
                <a:ext cx="7574446" cy="461665"/>
              </a:xfrm>
              <a:prstGeom prst="rect">
                <a:avLst/>
              </a:prstGeom>
              <a:blipFill>
                <a:blip r:embed="rId2"/>
                <a:stretch>
                  <a:fillRect l="-1340" t="-7895" r="-33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AB22AEB-486A-362B-3DA8-28DC9C8B56E8}"/>
                  </a:ext>
                </a:extLst>
              </p:cNvPr>
              <p:cNvSpPr txBox="1"/>
              <p:nvPr/>
            </p:nvSpPr>
            <p:spPr>
              <a:xfrm>
                <a:off x="207818" y="1727796"/>
                <a:ext cx="11421268" cy="3979231"/>
              </a:xfrm>
              <a:prstGeom prst="rect">
                <a:avLst/>
              </a:prstGeom>
              <a:noFill/>
            </p:spPr>
            <p:txBody>
              <a:bodyPr wrap="none" rtlCol="0">
                <a:spAutoFit/>
              </a:bodyPr>
              <a:lstStyle/>
              <a:p>
                <a:r>
                  <a:rPr lang="en-US" sz="1800" dirty="0">
                    <a:effectLst/>
                    <a:latin typeface="ACaslonPro"/>
                  </a:rPr>
                  <a:t>All that remains is to determine the partial wave amplitudes,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𝑎</m:t>
                        </m:r>
                      </m:e>
                      <m:sub>
                        <m:r>
                          <a:rPr lang="en-US" sz="1800" b="0" i="1" smtClean="0">
                            <a:latin typeface="Cambria Math" panose="02040503050406030204" pitchFamily="18" charset="0"/>
                          </a:rPr>
                          <m:t>𝑙</m:t>
                        </m:r>
                      </m:sub>
                    </m:sSub>
                  </m:oMath>
                </a14:m>
                <a:r>
                  <a:rPr lang="en-US" sz="1800" dirty="0">
                    <a:effectLst/>
                    <a:latin typeface="ACaslonPro"/>
                  </a:rPr>
                  <a:t> </a:t>
                </a:r>
                <a:r>
                  <a:rPr lang="en-US" dirty="0"/>
                  <a:t>for the potential in question. This is accomplished by </a:t>
                </a:r>
              </a:p>
              <a:p>
                <a:r>
                  <a:rPr lang="en-US" dirty="0"/>
                  <a:t>solving the </a:t>
                </a:r>
                <a:r>
                  <a:rPr lang="en-US" dirty="0" err="1"/>
                  <a:t>Schrödinger</a:t>
                </a:r>
                <a:r>
                  <a:rPr lang="en-US" dirty="0"/>
                  <a:t> equation in the </a:t>
                </a:r>
                <a:r>
                  <a:rPr lang="en-US" i="1" dirty="0"/>
                  <a:t>interior </a:t>
                </a:r>
                <a:r>
                  <a:rPr lang="en-US" dirty="0"/>
                  <a:t>region (where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m:t>
                    </m:r>
                    <m:r>
                      <a:rPr lang="en-US" i="1" dirty="0" smtClean="0">
                        <a:latin typeface="Cambria Math" panose="02040503050406030204" pitchFamily="18" charset="0"/>
                      </a:rPr>
                      <m:t>𝑟</m:t>
                    </m:r>
                    <m:r>
                      <a:rPr lang="en-US" i="1" dirty="0" smtClean="0">
                        <a:latin typeface="Cambria Math" panose="02040503050406030204" pitchFamily="18" charset="0"/>
                      </a:rPr>
                      <m:t>)</m:t>
                    </m:r>
                  </m:oMath>
                </a14:m>
                <a:r>
                  <a:rPr lang="en-US" dirty="0"/>
                  <a:t> is not zero) and matching it to the exterior solution, </a:t>
                </a:r>
              </a:p>
              <a:p>
                <a:r>
                  <a:rPr lang="en-US" dirty="0"/>
                  <a:t>using the appropriate boundary conditions. The only problem is that as it stands our notation is hybrid: </a:t>
                </a:r>
              </a:p>
              <a:p>
                <a:endParaRPr lang="en-US" dirty="0"/>
              </a:p>
              <a:p>
                <a:r>
                  <a:rPr lang="en-US" dirty="0"/>
                  <a:t>We used </a:t>
                </a:r>
                <a:r>
                  <a:rPr lang="en-US" i="1" dirty="0"/>
                  <a:t>spherical </a:t>
                </a:r>
                <a:r>
                  <a:rPr lang="en-US" dirty="0"/>
                  <a:t>coordinates for the scattered wave: </a:t>
                </a:r>
              </a:p>
              <a:p>
                <a:endParaRPr lang="en-US" dirty="0"/>
              </a:p>
              <a:p>
                <a:r>
                  <a:rPr lang="en-US" dirty="0"/>
                  <a:t>but </a:t>
                </a:r>
                <a:r>
                  <a:rPr lang="en-US" i="1" dirty="0"/>
                  <a:t>cartesian </a:t>
                </a:r>
                <a:r>
                  <a:rPr lang="en-US" dirty="0"/>
                  <a:t>coordinates for the incident wave: </a:t>
                </a:r>
              </a:p>
              <a:p>
                <a:endParaRPr lang="en-US" dirty="0"/>
              </a:p>
              <a:p>
                <a:r>
                  <a:rPr lang="en-US" dirty="0"/>
                  <a:t>We need to rewrite the wave function in a more consistent notation. We observe that</a:t>
                </a:r>
              </a:p>
              <a:p>
                <a:endParaRPr lang="en-US" dirty="0"/>
              </a:p>
              <a:p>
                <a:pPr marL="342900" indent="-342900">
                  <a:buAutoNum type="arabicPeriod"/>
                </a:pP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𝑒</m:t>
                        </m:r>
                      </m:e>
                      <m:sup>
                        <m:r>
                          <a:rPr lang="en-US" i="1" smtClean="0">
                            <a:latin typeface="Cambria Math" panose="02040503050406030204" pitchFamily="18" charset="0"/>
                          </a:rPr>
                          <m:t>𝑖</m:t>
                        </m:r>
                        <m:r>
                          <a:rPr lang="en-US" b="0" i="1" smtClean="0">
                            <a:latin typeface="Cambria Math" panose="02040503050406030204" pitchFamily="18" charset="0"/>
                          </a:rPr>
                          <m:t>𝑘𝑧</m:t>
                        </m:r>
                      </m:sup>
                    </m:sSup>
                  </m:oMath>
                </a14:m>
                <a:r>
                  <a:rPr lang="en-US" sz="1800" dirty="0">
                    <a:effectLst/>
                    <a:latin typeface="ACaslonPro"/>
                  </a:rPr>
                  <a:t> definitely satisfies the </a:t>
                </a:r>
                <a:r>
                  <a:rPr lang="en-US" sz="1800" dirty="0" err="1">
                    <a:effectLst/>
                    <a:latin typeface="ACaslonPro"/>
                  </a:rPr>
                  <a:t>Schrödinger</a:t>
                </a:r>
                <a:r>
                  <a:rPr lang="en-US" sz="1800" dirty="0">
                    <a:effectLst/>
                    <a:latin typeface="ACaslonPro"/>
                  </a:rPr>
                  <a:t> equation with </a:t>
                </a:r>
                <a14:m>
                  <m:oMath xmlns:m="http://schemas.openxmlformats.org/officeDocument/2006/math">
                    <m:r>
                      <a:rPr lang="en-US" i="1" dirty="0">
                        <a:latin typeface="Cambria Math" panose="02040503050406030204" pitchFamily="18" charset="0"/>
                      </a:rPr>
                      <m:t>𝑉</m:t>
                    </m:r>
                    <m:d>
                      <m:dPr>
                        <m:ctrlPr>
                          <a:rPr lang="en-US" i="1" dirty="0">
                            <a:latin typeface="Cambria Math" panose="02040503050406030204" pitchFamily="18" charset="0"/>
                          </a:rPr>
                        </m:ctrlPr>
                      </m:dPr>
                      <m:e>
                        <m:r>
                          <a:rPr lang="en-US" i="1" dirty="0">
                            <a:latin typeface="Cambria Math" panose="02040503050406030204" pitchFamily="18" charset="0"/>
                          </a:rPr>
                          <m:t>𝑟</m:t>
                        </m:r>
                      </m:e>
                    </m:d>
                    <m:r>
                      <a:rPr lang="en-US" b="0" i="0" dirty="0" smtClean="0">
                        <a:latin typeface="Cambria Math" panose="02040503050406030204" pitchFamily="18" charset="0"/>
                      </a:rPr>
                      <m:t>=0</m:t>
                    </m:r>
                  </m:oMath>
                </a14:m>
                <a:endParaRPr lang="en-US" dirty="0"/>
              </a:p>
              <a:p>
                <a:pPr marL="342900" indent="-342900">
                  <a:buFontTx/>
                  <a:buAutoNum type="arabicPeriod"/>
                </a:pPr>
                <a:r>
                  <a:rPr lang="en-US" sz="1800" dirty="0">
                    <a:effectLst/>
                    <a:latin typeface="ACaslonPro"/>
                  </a:rPr>
                  <a:t>We just argued that the </a:t>
                </a:r>
                <a:r>
                  <a:rPr lang="en-US" sz="1800" i="1" dirty="0">
                    <a:effectLst/>
                    <a:latin typeface="ACaslonPro"/>
                  </a:rPr>
                  <a:t>general </a:t>
                </a:r>
                <a:r>
                  <a:rPr lang="en-US" sz="1800" dirty="0">
                    <a:effectLst/>
                    <a:latin typeface="ACaslonPro"/>
                  </a:rPr>
                  <a:t>solution to the </a:t>
                </a:r>
                <a:r>
                  <a:rPr lang="en-US" sz="1800" dirty="0" err="1">
                    <a:effectLst/>
                    <a:latin typeface="ACaslonPro"/>
                  </a:rPr>
                  <a:t>Schrödinger</a:t>
                </a:r>
                <a:r>
                  <a:rPr lang="en-US" sz="1800" dirty="0">
                    <a:effectLst/>
                    <a:latin typeface="ACaslonPro"/>
                  </a:rPr>
                  <a:t> equation with </a:t>
                </a:r>
                <a14:m>
                  <m:oMath xmlns:m="http://schemas.openxmlformats.org/officeDocument/2006/math">
                    <m:r>
                      <a:rPr lang="en-US" i="1" dirty="0" smtClean="0">
                        <a:latin typeface="Cambria Math" panose="02040503050406030204" pitchFamily="18" charset="0"/>
                      </a:rPr>
                      <m:t>𝑉</m:t>
                    </m:r>
                    <m:d>
                      <m:dPr>
                        <m:ctrlPr>
                          <a:rPr lang="en-US" i="1" dirty="0">
                            <a:latin typeface="Cambria Math" panose="02040503050406030204" pitchFamily="18" charset="0"/>
                          </a:rPr>
                        </m:ctrlPr>
                      </m:dPr>
                      <m:e>
                        <m:r>
                          <a:rPr lang="en-US" i="1" dirty="0">
                            <a:latin typeface="Cambria Math" panose="02040503050406030204" pitchFamily="18" charset="0"/>
                          </a:rPr>
                          <m:t>𝑟</m:t>
                        </m:r>
                      </m:e>
                    </m:d>
                    <m:r>
                      <a:rPr lang="en-US" b="0" i="0" dirty="0" smtClean="0">
                        <a:latin typeface="Cambria Math" panose="02040503050406030204" pitchFamily="18" charset="0"/>
                      </a:rPr>
                      <m:t>=0</m:t>
                    </m:r>
                  </m:oMath>
                </a14:m>
                <a:r>
                  <a:rPr lang="en-US" dirty="0"/>
                  <a:t> can be written as</a:t>
                </a:r>
              </a:p>
              <a:p>
                <a:endParaRPr lang="en-US" dirty="0"/>
              </a:p>
              <a:p>
                <a:pPr marL="342900" indent="-342900">
                  <a:buAutoNum type="arabicPeriod"/>
                </a:pPr>
                <a:endParaRPr lang="en-US" dirty="0"/>
              </a:p>
            </p:txBody>
          </p:sp>
        </mc:Choice>
        <mc:Fallback xmlns="">
          <p:sp>
            <p:nvSpPr>
              <p:cNvPr id="5" name="TextBox 4">
                <a:extLst>
                  <a:ext uri="{FF2B5EF4-FFF2-40B4-BE49-F238E27FC236}">
                    <a16:creationId xmlns:a16="http://schemas.microsoft.com/office/drawing/2014/main" id="{7AB22AEB-486A-362B-3DA8-28DC9C8B56E8}"/>
                  </a:ext>
                </a:extLst>
              </p:cNvPr>
              <p:cNvSpPr txBox="1">
                <a:spLocks noRot="1" noChangeAspect="1" noMove="1" noResize="1" noEditPoints="1" noAdjustHandles="1" noChangeArrowheads="1" noChangeShapeType="1" noTextEdit="1"/>
              </p:cNvSpPr>
              <p:nvPr/>
            </p:nvSpPr>
            <p:spPr>
              <a:xfrm>
                <a:off x="207818" y="1727796"/>
                <a:ext cx="11421268" cy="3979231"/>
              </a:xfrm>
              <a:prstGeom prst="rect">
                <a:avLst/>
              </a:prstGeom>
              <a:blipFill>
                <a:blip r:embed="rId3"/>
                <a:stretch>
                  <a:fillRect l="-444" t="-635"/>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0683EC07-97E7-3947-2AE2-114FBB6258F4}"/>
              </a:ext>
            </a:extLst>
          </p:cNvPr>
          <p:cNvPicPr>
            <a:picLocks noChangeAspect="1"/>
          </p:cNvPicPr>
          <p:nvPr/>
        </p:nvPicPr>
        <p:blipFill>
          <a:blip r:embed="rId4"/>
          <a:stretch>
            <a:fillRect/>
          </a:stretch>
        </p:blipFill>
        <p:spPr>
          <a:xfrm>
            <a:off x="4795404" y="3297456"/>
            <a:ext cx="419100" cy="393700"/>
          </a:xfrm>
          <a:prstGeom prst="rect">
            <a:avLst/>
          </a:prstGeom>
        </p:spPr>
      </p:pic>
      <p:pic>
        <p:nvPicPr>
          <p:cNvPr id="8" name="Picture 7" descr="A mathematical equation with black text&#10;&#10;Description automatically generated">
            <a:extLst>
              <a:ext uri="{FF2B5EF4-FFF2-40B4-BE49-F238E27FC236}">
                <a16:creationId xmlns:a16="http://schemas.microsoft.com/office/drawing/2014/main" id="{0F2D4025-FC0C-C6ED-FC9B-7EF1A6EC804F}"/>
              </a:ext>
            </a:extLst>
          </p:cNvPr>
          <p:cNvPicPr>
            <a:picLocks noChangeAspect="1"/>
          </p:cNvPicPr>
          <p:nvPr/>
        </p:nvPicPr>
        <p:blipFill>
          <a:blip r:embed="rId5"/>
          <a:stretch>
            <a:fillRect/>
          </a:stretch>
        </p:blipFill>
        <p:spPr>
          <a:xfrm>
            <a:off x="5381337" y="2639365"/>
            <a:ext cx="889000" cy="647700"/>
          </a:xfrm>
          <a:prstGeom prst="rect">
            <a:avLst/>
          </a:prstGeom>
        </p:spPr>
      </p:pic>
      <p:pic>
        <p:nvPicPr>
          <p:cNvPr id="10" name="Picture 9" descr="A black text on a white background&#10;&#10;Description automatically generated">
            <a:extLst>
              <a:ext uri="{FF2B5EF4-FFF2-40B4-BE49-F238E27FC236}">
                <a16:creationId xmlns:a16="http://schemas.microsoft.com/office/drawing/2014/main" id="{F5CB4F97-2E03-7D65-7F24-B19F81B575B1}"/>
              </a:ext>
            </a:extLst>
          </p:cNvPr>
          <p:cNvPicPr>
            <a:picLocks noChangeAspect="1"/>
          </p:cNvPicPr>
          <p:nvPr/>
        </p:nvPicPr>
        <p:blipFill>
          <a:blip r:embed="rId6"/>
          <a:stretch>
            <a:fillRect/>
          </a:stretch>
        </p:blipFill>
        <p:spPr>
          <a:xfrm>
            <a:off x="3693703" y="5319100"/>
            <a:ext cx="4429123" cy="725935"/>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BEBDB0F-6FE2-0395-7B39-6F9FAC40FD4D}"/>
                  </a:ext>
                </a:extLst>
              </p:cNvPr>
              <p:cNvSpPr txBox="1"/>
              <p:nvPr/>
            </p:nvSpPr>
            <p:spPr>
              <a:xfrm>
                <a:off x="207818" y="6142753"/>
                <a:ext cx="6106159" cy="378245"/>
              </a:xfrm>
              <a:prstGeom prst="rect">
                <a:avLst/>
              </a:prstGeom>
              <a:noFill/>
            </p:spPr>
            <p:txBody>
              <a:bodyPr wrap="none" rtlCol="0">
                <a:spAutoFit/>
              </a:bodyPr>
              <a:lstStyle/>
              <a:p>
                <a:r>
                  <a:rPr lang="en-US" dirty="0"/>
                  <a:t>Therefore, it must be possible to express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𝑒</m:t>
                        </m:r>
                      </m:e>
                      <m:sup>
                        <m:r>
                          <a:rPr lang="en-US" i="1" smtClean="0">
                            <a:latin typeface="Cambria Math" panose="02040503050406030204" pitchFamily="18" charset="0"/>
                          </a:rPr>
                          <m:t>𝑖</m:t>
                        </m:r>
                        <m:r>
                          <a:rPr lang="en-US" b="0" i="1" smtClean="0">
                            <a:latin typeface="Cambria Math" panose="02040503050406030204" pitchFamily="18" charset="0"/>
                          </a:rPr>
                          <m:t>𝑘𝑧</m:t>
                        </m:r>
                      </m:sup>
                    </m:sSup>
                  </m:oMath>
                </a14:m>
                <a:r>
                  <a:rPr lang="en-US" dirty="0"/>
                  <a:t> in the same way.  </a:t>
                </a:r>
              </a:p>
            </p:txBody>
          </p:sp>
        </mc:Choice>
        <mc:Fallback xmlns="">
          <p:sp>
            <p:nvSpPr>
              <p:cNvPr id="11" name="TextBox 10">
                <a:extLst>
                  <a:ext uri="{FF2B5EF4-FFF2-40B4-BE49-F238E27FC236}">
                    <a16:creationId xmlns:a16="http://schemas.microsoft.com/office/drawing/2014/main" id="{6BEBDB0F-6FE2-0395-7B39-6F9FAC40FD4D}"/>
                  </a:ext>
                </a:extLst>
              </p:cNvPr>
              <p:cNvSpPr txBox="1">
                <a:spLocks noRot="1" noChangeAspect="1" noMove="1" noResize="1" noEditPoints="1" noAdjustHandles="1" noChangeArrowheads="1" noChangeShapeType="1" noTextEdit="1"/>
              </p:cNvSpPr>
              <p:nvPr/>
            </p:nvSpPr>
            <p:spPr>
              <a:xfrm>
                <a:off x="207818" y="6142753"/>
                <a:ext cx="6106159" cy="378245"/>
              </a:xfrm>
              <a:prstGeom prst="rect">
                <a:avLst/>
              </a:prstGeom>
              <a:blipFill>
                <a:blip r:embed="rId7"/>
                <a:stretch>
                  <a:fillRect l="-830" t="-3226" r="-622" b="-25806"/>
                </a:stretch>
              </a:blipFill>
            </p:spPr>
            <p:txBody>
              <a:bodyPr/>
              <a:lstStyle/>
              <a:p>
                <a:r>
                  <a:rPr lang="en-US">
                    <a:noFill/>
                  </a:rPr>
                  <a:t> </a:t>
                </a:r>
              </a:p>
            </p:txBody>
          </p:sp>
        </mc:Fallback>
      </mc:AlternateContent>
    </p:spTree>
    <p:extLst>
      <p:ext uri="{BB962C8B-B14F-4D97-AF65-F5344CB8AC3E}">
        <p14:creationId xmlns:p14="http://schemas.microsoft.com/office/powerpoint/2010/main" val="1463835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F7630-CBBB-1A8E-FEEB-79F287D5BC79}"/>
              </a:ext>
            </a:extLst>
          </p:cNvPr>
          <p:cNvSpPr txBox="1">
            <a:spLocks/>
          </p:cNvSpPr>
          <p:nvPr/>
        </p:nvSpPr>
        <p:spPr>
          <a:xfrm>
            <a:off x="207818"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Recap: Partial wave analysis formalism</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D3E9919-69F7-D04C-F4D5-55B7F0CA68A3}"/>
                  </a:ext>
                </a:extLst>
              </p:cNvPr>
              <p:cNvSpPr txBox="1"/>
              <p:nvPr/>
            </p:nvSpPr>
            <p:spPr>
              <a:xfrm>
                <a:off x="207818" y="1468519"/>
                <a:ext cx="11700164" cy="1763240"/>
              </a:xfrm>
              <a:prstGeom prst="rect">
                <a:avLst/>
              </a:prstGeom>
              <a:noFill/>
            </p:spPr>
            <p:txBody>
              <a:bodyPr wrap="square" rtlCol="0">
                <a:spAutoFit/>
              </a:bodyPr>
              <a:lstStyle/>
              <a:p>
                <a:r>
                  <a:rPr lang="en-US" dirty="0"/>
                  <a:t>Observations:</a:t>
                </a:r>
              </a:p>
              <a:p>
                <a:endParaRPr lang="en-US" dirty="0"/>
              </a:p>
              <a:p>
                <a:pPr marL="285750" indent="-285750">
                  <a:buFont typeface="Arial" panose="020B0604020202020204" pitchFamily="34" charset="0"/>
                  <a:buChar char="•"/>
                </a:pP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𝑒</m:t>
                        </m:r>
                      </m:e>
                      <m:sup>
                        <m:r>
                          <a:rPr lang="en-US" i="1" smtClean="0">
                            <a:latin typeface="Cambria Math" panose="02040503050406030204" pitchFamily="18" charset="0"/>
                          </a:rPr>
                          <m:t>𝑖</m:t>
                        </m:r>
                        <m:r>
                          <a:rPr lang="en-US" b="0" i="1" smtClean="0">
                            <a:latin typeface="Cambria Math" panose="02040503050406030204" pitchFamily="18" charset="0"/>
                          </a:rPr>
                          <m:t>𝑘𝑧</m:t>
                        </m:r>
                      </m:sup>
                    </m:sSup>
                  </m:oMath>
                </a14:m>
                <a:r>
                  <a:rPr lang="en-US" dirty="0"/>
                  <a:t> is finite at the origin           No Neumann function allowed in the sum:</a:t>
                </a:r>
                <a14:m>
                  <m:oMath xmlns:m="http://schemas.openxmlformats.org/officeDocument/2006/math">
                    <m:r>
                      <a:rPr lang="en-US" b="0" i="0"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𝑙</m:t>
                        </m:r>
                      </m:sub>
                    </m:sSub>
                    <m:r>
                      <a:rPr lang="en-US" b="0" i="1" smtClean="0">
                        <a:latin typeface="Cambria Math" panose="02040503050406030204" pitchFamily="18" charset="0"/>
                      </a:rPr>
                      <m:t>(</m:t>
                    </m:r>
                    <m:r>
                      <a:rPr lang="en-US" b="0" i="1" smtClean="0">
                        <a:latin typeface="Cambria Math" panose="02040503050406030204" pitchFamily="18" charset="0"/>
                      </a:rPr>
                      <m:t>𝑘𝑟</m:t>
                    </m:r>
                    <m:r>
                      <a:rPr lang="en-US" b="0" i="1" smtClean="0">
                        <a:latin typeface="Cambria Math" panose="02040503050406030204" pitchFamily="18" charset="0"/>
                      </a:rPr>
                      <m:t>)→∞</m:t>
                    </m:r>
                  </m:oMath>
                </a14:m>
                <a:r>
                  <a:rPr lang="en-US" dirty="0"/>
                  <a:t> at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→0</m:t>
                    </m:r>
                  </m:oMath>
                </a14:m>
                <a:r>
                  <a:rPr lang="en-US" dirty="0"/>
                  <a:t>.</a:t>
                </a:r>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𝑟</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ea typeface="Cambria Math" panose="02040503050406030204" pitchFamily="18" charset="0"/>
                          </a:rPr>
                          <m:t>𝜃</m:t>
                        </m:r>
                      </m:e>
                    </m:func>
                  </m:oMath>
                </a14:m>
                <a:r>
                  <a:rPr lang="en-US" dirty="0"/>
                  <a:t> has no </a:t>
                </a:r>
                <a14:m>
                  <m:oMath xmlns:m="http://schemas.openxmlformats.org/officeDocument/2006/math">
                    <m:r>
                      <a:rPr lang="en-US" i="1" smtClean="0">
                        <a:latin typeface="Cambria Math" panose="02040503050406030204" pitchFamily="18" charset="0"/>
                        <a:ea typeface="Cambria Math" panose="02040503050406030204" pitchFamily="18" charset="0"/>
                      </a:rPr>
                      <m:t>𝜙</m:t>
                    </m:r>
                  </m:oMath>
                </a14:m>
                <a:r>
                  <a:rPr lang="en-US" dirty="0"/>
                  <a:t> dependence           only </a:t>
                </a:r>
                <a14:m>
                  <m:oMath xmlns:m="http://schemas.openxmlformats.org/officeDocument/2006/math">
                    <m:r>
                      <a:rPr lang="en-US" i="1" dirty="0" smtClean="0">
                        <a:latin typeface="Cambria Math" panose="02040503050406030204" pitchFamily="18" charset="0"/>
                      </a:rPr>
                      <m:t>𝑚</m:t>
                    </m:r>
                    <m:r>
                      <a:rPr lang="en-US" i="1" dirty="0" smtClean="0">
                        <a:latin typeface="Cambria Math" panose="02040503050406030204" pitchFamily="18" charset="0"/>
                      </a:rPr>
                      <m:t>=0</m:t>
                    </m:r>
                  </m:oMath>
                </a14:m>
                <a:r>
                  <a:rPr lang="en-US" dirty="0"/>
                  <a:t> must be considered.</a:t>
                </a:r>
              </a:p>
              <a:p>
                <a:endParaRPr lang="en-US" sz="1800" dirty="0">
                  <a:effectLst/>
                  <a:latin typeface="ACaslonPro"/>
                </a:endParaRPr>
              </a:p>
              <a:p>
                <a:r>
                  <a:rPr lang="en-US" sz="1800" dirty="0">
                    <a:effectLst/>
                    <a:latin typeface="ACaslonPro"/>
                  </a:rPr>
                  <a:t>The resulting expansion of a plane wave in terms of spherical waves is known as </a:t>
                </a:r>
                <a:r>
                  <a:rPr lang="en-US" sz="1800" b="1" dirty="0">
                    <a:effectLst/>
                    <a:latin typeface="ACaslonPro"/>
                  </a:rPr>
                  <a:t>Rayleigh’s formula </a:t>
                </a:r>
                <a:endParaRPr lang="en-US" dirty="0"/>
              </a:p>
            </p:txBody>
          </p:sp>
        </mc:Choice>
        <mc:Fallback xmlns="">
          <p:sp>
            <p:nvSpPr>
              <p:cNvPr id="2" name="TextBox 1">
                <a:extLst>
                  <a:ext uri="{FF2B5EF4-FFF2-40B4-BE49-F238E27FC236}">
                    <a16:creationId xmlns:a16="http://schemas.microsoft.com/office/drawing/2014/main" id="{6D3E9919-69F7-D04C-F4D5-55B7F0CA68A3}"/>
                  </a:ext>
                </a:extLst>
              </p:cNvPr>
              <p:cNvSpPr txBox="1">
                <a:spLocks noRot="1" noChangeAspect="1" noMove="1" noResize="1" noEditPoints="1" noAdjustHandles="1" noChangeArrowheads="1" noChangeShapeType="1" noTextEdit="1"/>
              </p:cNvSpPr>
              <p:nvPr/>
            </p:nvSpPr>
            <p:spPr>
              <a:xfrm>
                <a:off x="207818" y="1468519"/>
                <a:ext cx="11700164" cy="1763240"/>
              </a:xfrm>
              <a:prstGeom prst="rect">
                <a:avLst/>
              </a:prstGeom>
              <a:blipFill>
                <a:blip r:embed="rId2"/>
                <a:stretch>
                  <a:fillRect l="-434" t="-1429" b="-5000"/>
                </a:stretch>
              </a:blipFill>
            </p:spPr>
            <p:txBody>
              <a:bodyPr/>
              <a:lstStyle/>
              <a:p>
                <a:r>
                  <a:rPr lang="en-US">
                    <a:noFill/>
                  </a:rPr>
                  <a:t> </a:t>
                </a:r>
              </a:p>
            </p:txBody>
          </p:sp>
        </mc:Fallback>
      </mc:AlternateContent>
      <p:sp>
        <p:nvSpPr>
          <p:cNvPr id="4" name="Right Arrow 3">
            <a:extLst>
              <a:ext uri="{FF2B5EF4-FFF2-40B4-BE49-F238E27FC236}">
                <a16:creationId xmlns:a16="http://schemas.microsoft.com/office/drawing/2014/main" id="{E08EB784-6032-76B3-94CA-142CAEE7D084}"/>
              </a:ext>
            </a:extLst>
          </p:cNvPr>
          <p:cNvSpPr/>
          <p:nvPr/>
        </p:nvSpPr>
        <p:spPr>
          <a:xfrm>
            <a:off x="2999282" y="2028174"/>
            <a:ext cx="353291" cy="32211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a:extLst>
              <a:ext uri="{FF2B5EF4-FFF2-40B4-BE49-F238E27FC236}">
                <a16:creationId xmlns:a16="http://schemas.microsoft.com/office/drawing/2014/main" id="{60E9080B-7405-9864-CB4C-5DD86AE3D512}"/>
              </a:ext>
            </a:extLst>
          </p:cNvPr>
          <p:cNvSpPr/>
          <p:nvPr/>
        </p:nvSpPr>
        <p:spPr>
          <a:xfrm>
            <a:off x="3844524" y="2350139"/>
            <a:ext cx="353291" cy="32211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and white text&#10;&#10;Description automatically generated">
            <a:extLst>
              <a:ext uri="{FF2B5EF4-FFF2-40B4-BE49-F238E27FC236}">
                <a16:creationId xmlns:a16="http://schemas.microsoft.com/office/drawing/2014/main" id="{CE1119EF-7A6B-9F52-6CF1-5D08068D681D}"/>
              </a:ext>
            </a:extLst>
          </p:cNvPr>
          <p:cNvPicPr>
            <a:picLocks noChangeAspect="1"/>
          </p:cNvPicPr>
          <p:nvPr/>
        </p:nvPicPr>
        <p:blipFill>
          <a:blip r:embed="rId3"/>
          <a:stretch>
            <a:fillRect/>
          </a:stretch>
        </p:blipFill>
        <p:spPr>
          <a:xfrm>
            <a:off x="3394861" y="985737"/>
            <a:ext cx="4763009" cy="822609"/>
          </a:xfrm>
          <a:prstGeom prst="rect">
            <a:avLst/>
          </a:prstGeom>
        </p:spPr>
      </p:pic>
      <p:pic>
        <p:nvPicPr>
          <p:cNvPr id="9" name="Picture 8" descr="A black text on a white background&#10;&#10;Description automatically generated">
            <a:extLst>
              <a:ext uri="{FF2B5EF4-FFF2-40B4-BE49-F238E27FC236}">
                <a16:creationId xmlns:a16="http://schemas.microsoft.com/office/drawing/2014/main" id="{1DADFA42-B98D-9D28-99E3-FA626049130F}"/>
              </a:ext>
            </a:extLst>
          </p:cNvPr>
          <p:cNvPicPr>
            <a:picLocks noChangeAspect="1"/>
          </p:cNvPicPr>
          <p:nvPr/>
        </p:nvPicPr>
        <p:blipFill>
          <a:blip r:embed="rId4"/>
          <a:stretch>
            <a:fillRect/>
          </a:stretch>
        </p:blipFill>
        <p:spPr>
          <a:xfrm>
            <a:off x="3345147" y="3357775"/>
            <a:ext cx="4812723" cy="962545"/>
          </a:xfrm>
          <a:prstGeom prst="rect">
            <a:avLst/>
          </a:prstGeom>
        </p:spPr>
      </p:pic>
      <p:pic>
        <p:nvPicPr>
          <p:cNvPr id="11" name="Picture 10" descr="A black math equation&#10;&#10;Description automatically generated with medium confidence">
            <a:extLst>
              <a:ext uri="{FF2B5EF4-FFF2-40B4-BE49-F238E27FC236}">
                <a16:creationId xmlns:a16="http://schemas.microsoft.com/office/drawing/2014/main" id="{82113479-4D17-CDF6-9CBB-EF5D7F3D3F58}"/>
              </a:ext>
            </a:extLst>
          </p:cNvPr>
          <p:cNvPicPr>
            <a:picLocks noChangeAspect="1"/>
          </p:cNvPicPr>
          <p:nvPr/>
        </p:nvPicPr>
        <p:blipFill>
          <a:blip r:embed="rId5"/>
          <a:stretch>
            <a:fillRect/>
          </a:stretch>
        </p:blipFill>
        <p:spPr>
          <a:xfrm>
            <a:off x="289214" y="5045941"/>
            <a:ext cx="3233305" cy="1012940"/>
          </a:xfrm>
          <a:prstGeom prst="rect">
            <a:avLst/>
          </a:prstGeom>
        </p:spPr>
      </p:pic>
      <p:pic>
        <p:nvPicPr>
          <p:cNvPr id="12" name="Picture 11">
            <a:extLst>
              <a:ext uri="{FF2B5EF4-FFF2-40B4-BE49-F238E27FC236}">
                <a16:creationId xmlns:a16="http://schemas.microsoft.com/office/drawing/2014/main" id="{27CD9DDF-14A3-2FF9-2C31-EBAC0B9135ED}"/>
              </a:ext>
            </a:extLst>
          </p:cNvPr>
          <p:cNvPicPr>
            <a:picLocks noChangeAspect="1"/>
          </p:cNvPicPr>
          <p:nvPr/>
        </p:nvPicPr>
        <p:blipFill>
          <a:blip r:embed="rId6"/>
          <a:stretch>
            <a:fillRect/>
          </a:stretch>
        </p:blipFill>
        <p:spPr>
          <a:xfrm>
            <a:off x="4208206" y="5420654"/>
            <a:ext cx="945685" cy="183695"/>
          </a:xfrm>
          <a:prstGeom prst="rect">
            <a:avLst/>
          </a:prstGeom>
        </p:spPr>
      </p:pic>
      <p:sp>
        <p:nvSpPr>
          <p:cNvPr id="13" name="Right Arrow 12">
            <a:extLst>
              <a:ext uri="{FF2B5EF4-FFF2-40B4-BE49-F238E27FC236}">
                <a16:creationId xmlns:a16="http://schemas.microsoft.com/office/drawing/2014/main" id="{BCA42A5B-46EC-7F3A-2494-98902D25ADD1}"/>
              </a:ext>
            </a:extLst>
          </p:cNvPr>
          <p:cNvSpPr/>
          <p:nvPr/>
        </p:nvSpPr>
        <p:spPr>
          <a:xfrm>
            <a:off x="5340816" y="5368716"/>
            <a:ext cx="353291" cy="32211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black text on a white background&#10;&#10;Description automatically generated">
            <a:extLst>
              <a:ext uri="{FF2B5EF4-FFF2-40B4-BE49-F238E27FC236}">
                <a16:creationId xmlns:a16="http://schemas.microsoft.com/office/drawing/2014/main" id="{F87BF5DC-0F35-64FB-ABAF-14A62B27493D}"/>
              </a:ext>
            </a:extLst>
          </p:cNvPr>
          <p:cNvPicPr>
            <a:picLocks noChangeAspect="1"/>
          </p:cNvPicPr>
          <p:nvPr/>
        </p:nvPicPr>
        <p:blipFill>
          <a:blip r:embed="rId7"/>
          <a:stretch>
            <a:fillRect/>
          </a:stretch>
        </p:blipFill>
        <p:spPr>
          <a:xfrm>
            <a:off x="6057900" y="5047260"/>
            <a:ext cx="4342245" cy="930481"/>
          </a:xfrm>
          <a:prstGeom prst="rect">
            <a:avLst/>
          </a:prstGeom>
        </p:spPr>
      </p:pic>
      <p:sp>
        <p:nvSpPr>
          <p:cNvPr id="16" name="TextBox 15">
            <a:extLst>
              <a:ext uri="{FF2B5EF4-FFF2-40B4-BE49-F238E27FC236}">
                <a16:creationId xmlns:a16="http://schemas.microsoft.com/office/drawing/2014/main" id="{4C24899B-C3B8-9A99-16D1-609082818C81}"/>
              </a:ext>
            </a:extLst>
          </p:cNvPr>
          <p:cNvSpPr txBox="1"/>
          <p:nvPr/>
        </p:nvSpPr>
        <p:spPr>
          <a:xfrm>
            <a:off x="289214" y="4493796"/>
            <a:ext cx="8815362" cy="369332"/>
          </a:xfrm>
          <a:prstGeom prst="rect">
            <a:avLst/>
          </a:prstGeom>
          <a:noFill/>
        </p:spPr>
        <p:txBody>
          <a:bodyPr wrap="none" rtlCol="0">
            <a:spAutoFit/>
          </a:bodyPr>
          <a:lstStyle/>
          <a:p>
            <a:r>
              <a:rPr lang="en-US" dirty="0"/>
              <a:t>To prove this relation, we need the orthogonality condition of the Legendre polynomials </a:t>
            </a:r>
          </a:p>
        </p:txBody>
      </p:sp>
      <p:pic>
        <p:nvPicPr>
          <p:cNvPr id="20" name="Picture 19" descr="A black text on a white background&#10;&#10;Description automatically generated">
            <a:extLst>
              <a:ext uri="{FF2B5EF4-FFF2-40B4-BE49-F238E27FC236}">
                <a16:creationId xmlns:a16="http://schemas.microsoft.com/office/drawing/2014/main" id="{82AF6A7F-6A35-604C-6403-85F0B51525A4}"/>
              </a:ext>
            </a:extLst>
          </p:cNvPr>
          <p:cNvPicPr>
            <a:picLocks noChangeAspect="1"/>
          </p:cNvPicPr>
          <p:nvPr/>
        </p:nvPicPr>
        <p:blipFill>
          <a:blip r:embed="rId8"/>
          <a:stretch>
            <a:fillRect/>
          </a:stretch>
        </p:blipFill>
        <p:spPr>
          <a:xfrm>
            <a:off x="2548902" y="5803361"/>
            <a:ext cx="2591244" cy="1012940"/>
          </a:xfrm>
          <a:prstGeom prst="rect">
            <a:avLst/>
          </a:prstGeom>
        </p:spPr>
      </p:pic>
      <p:sp>
        <p:nvSpPr>
          <p:cNvPr id="21" name="TextBox 20">
            <a:extLst>
              <a:ext uri="{FF2B5EF4-FFF2-40B4-BE49-F238E27FC236}">
                <a16:creationId xmlns:a16="http://schemas.microsoft.com/office/drawing/2014/main" id="{918156FB-7F5C-54E6-9EEB-37623AC8C7C6}"/>
              </a:ext>
            </a:extLst>
          </p:cNvPr>
          <p:cNvSpPr txBox="1"/>
          <p:nvPr/>
        </p:nvSpPr>
        <p:spPr>
          <a:xfrm>
            <a:off x="289214" y="6125165"/>
            <a:ext cx="2398413" cy="369332"/>
          </a:xfrm>
          <a:prstGeom prst="rect">
            <a:avLst/>
          </a:prstGeom>
          <a:noFill/>
        </p:spPr>
        <p:txBody>
          <a:bodyPr wrap="none" rtlCol="0">
            <a:spAutoFit/>
          </a:bodyPr>
          <a:lstStyle/>
          <a:p>
            <a:r>
              <a:rPr lang="en-US" dirty="0"/>
              <a:t>In general, one has that</a:t>
            </a:r>
          </a:p>
        </p:txBody>
      </p:sp>
    </p:spTree>
    <p:extLst>
      <p:ext uri="{BB962C8B-B14F-4D97-AF65-F5344CB8AC3E}">
        <p14:creationId xmlns:p14="http://schemas.microsoft.com/office/powerpoint/2010/main" val="990592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0F7630-CBBB-1A8E-FEEB-79F287D5BC79}"/>
              </a:ext>
            </a:extLst>
          </p:cNvPr>
          <p:cNvSpPr txBox="1">
            <a:spLocks/>
          </p:cNvSpPr>
          <p:nvPr/>
        </p:nvSpPr>
        <p:spPr>
          <a:xfrm>
            <a:off x="207818"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Proof of the Rayleigh’s formula</a:t>
            </a:r>
          </a:p>
        </p:txBody>
      </p:sp>
      <p:pic>
        <p:nvPicPr>
          <p:cNvPr id="2" name="Picture 1" descr="A black text on a white background&#10;&#10;Description automatically generated">
            <a:extLst>
              <a:ext uri="{FF2B5EF4-FFF2-40B4-BE49-F238E27FC236}">
                <a16:creationId xmlns:a16="http://schemas.microsoft.com/office/drawing/2014/main" id="{EF1FDC45-3137-7A27-5550-7EECBB705E27}"/>
              </a:ext>
            </a:extLst>
          </p:cNvPr>
          <p:cNvPicPr>
            <a:picLocks noChangeAspect="1"/>
          </p:cNvPicPr>
          <p:nvPr/>
        </p:nvPicPr>
        <p:blipFill>
          <a:blip r:embed="rId2"/>
          <a:stretch>
            <a:fillRect/>
          </a:stretch>
        </p:blipFill>
        <p:spPr>
          <a:xfrm>
            <a:off x="689263" y="1095088"/>
            <a:ext cx="3776205" cy="706828"/>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54B1711-FF84-200B-29A4-E5A31AD4CD09}"/>
                  </a:ext>
                </a:extLst>
              </p:cNvPr>
              <p:cNvSpPr txBox="1"/>
              <p:nvPr/>
            </p:nvSpPr>
            <p:spPr>
              <a:xfrm>
                <a:off x="207818" y="1871424"/>
                <a:ext cx="6120244" cy="369332"/>
              </a:xfrm>
              <a:prstGeom prst="rect">
                <a:avLst/>
              </a:prstGeom>
              <a:noFill/>
            </p:spPr>
            <p:txBody>
              <a:bodyPr wrap="square">
                <a:spAutoFit/>
              </a:bodyPr>
              <a:lstStyle/>
              <a:p>
                <a:r>
                  <a:rPr lang="en-US" dirty="0"/>
                  <a:t>where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𝑗</m:t>
                        </m:r>
                      </m:e>
                      <m:sub>
                        <m:r>
                          <a:rPr lang="en-US" b="0" i="1" dirty="0" smtClean="0">
                            <a:latin typeface="Cambria Math" panose="02040503050406030204" pitchFamily="18" charset="0"/>
                          </a:rPr>
                          <m:t>𝑛</m:t>
                        </m:r>
                      </m:sub>
                    </m:sSub>
                    <m:r>
                      <a:rPr lang="en-US" i="1" dirty="0">
                        <a:latin typeface="Cambria Math" panose="02040503050406030204" pitchFamily="18" charset="0"/>
                      </a:rPr>
                      <m:t>(</m:t>
                    </m:r>
                    <m:r>
                      <a:rPr lang="en-US" i="1" dirty="0" err="1">
                        <a:latin typeface="Cambria Math" panose="02040503050406030204" pitchFamily="18" charset="0"/>
                      </a:rPr>
                      <m:t>𝑘𝑟</m:t>
                    </m:r>
                    <m:r>
                      <a:rPr lang="en-US" i="1" dirty="0">
                        <a:latin typeface="Cambria Math" panose="02040503050406030204" pitchFamily="18" charset="0"/>
                      </a:rPr>
                      <m:t>)</m:t>
                    </m:r>
                  </m:oMath>
                </a14:m>
                <a:r>
                  <a:rPr lang="en-US" dirty="0"/>
                  <a:t> is the spherical Bessel function of order </a:t>
                </a:r>
                <a14:m>
                  <m:oMath xmlns:m="http://schemas.openxmlformats.org/officeDocument/2006/math">
                    <m:r>
                      <a:rPr lang="en-US" i="1" dirty="0" smtClean="0">
                        <a:latin typeface="Cambria Math" panose="02040503050406030204" pitchFamily="18" charset="0"/>
                      </a:rPr>
                      <m:t>𝑛</m:t>
                    </m:r>
                    <m:r>
                      <a:rPr lang="en-US" b="0" i="0" dirty="0" smtClean="0">
                        <a:latin typeface="Cambria Math" panose="02040503050406030204" pitchFamily="18" charset="0"/>
                      </a:rPr>
                      <m:t>.</m:t>
                    </m:r>
                  </m:oMath>
                </a14:m>
                <a:r>
                  <a:rPr lang="en-US" dirty="0"/>
                  <a:t> </a:t>
                </a:r>
              </a:p>
            </p:txBody>
          </p:sp>
        </mc:Choice>
        <mc:Fallback xmlns="">
          <p:sp>
            <p:nvSpPr>
              <p:cNvPr id="5" name="TextBox 4">
                <a:extLst>
                  <a:ext uri="{FF2B5EF4-FFF2-40B4-BE49-F238E27FC236}">
                    <a16:creationId xmlns:a16="http://schemas.microsoft.com/office/drawing/2014/main" id="{B54B1711-FF84-200B-29A4-E5A31AD4CD09}"/>
                  </a:ext>
                </a:extLst>
              </p:cNvPr>
              <p:cNvSpPr txBox="1">
                <a:spLocks noRot="1" noChangeAspect="1" noMove="1" noResize="1" noEditPoints="1" noAdjustHandles="1" noChangeArrowheads="1" noChangeShapeType="1" noTextEdit="1"/>
              </p:cNvSpPr>
              <p:nvPr/>
            </p:nvSpPr>
            <p:spPr>
              <a:xfrm>
                <a:off x="207818" y="1871424"/>
                <a:ext cx="6120244" cy="369332"/>
              </a:xfrm>
              <a:prstGeom prst="rect">
                <a:avLst/>
              </a:prstGeom>
              <a:blipFill>
                <a:blip r:embed="rId3"/>
                <a:stretch>
                  <a:fillRect l="-828" t="-6667" b="-26667"/>
                </a:stretch>
              </a:blipFill>
            </p:spPr>
            <p:txBody>
              <a:bodyPr/>
              <a:lstStyle/>
              <a:p>
                <a:r>
                  <a:rPr lang="en-US">
                    <a:noFill/>
                  </a:rPr>
                  <a:t> </a:t>
                </a:r>
              </a:p>
            </p:txBody>
          </p:sp>
        </mc:Fallback>
      </mc:AlternateContent>
      <p:pic>
        <p:nvPicPr>
          <p:cNvPr id="7" name="Picture 6" descr="A black text on a white background&#10;&#10;Description automatically generated">
            <a:extLst>
              <a:ext uri="{FF2B5EF4-FFF2-40B4-BE49-F238E27FC236}">
                <a16:creationId xmlns:a16="http://schemas.microsoft.com/office/drawing/2014/main" id="{30F88A75-AB42-9045-E23F-716A90AE6C13}"/>
              </a:ext>
            </a:extLst>
          </p:cNvPr>
          <p:cNvPicPr>
            <a:picLocks noChangeAspect="1"/>
          </p:cNvPicPr>
          <p:nvPr/>
        </p:nvPicPr>
        <p:blipFill>
          <a:blip r:embed="rId4"/>
          <a:stretch>
            <a:fillRect/>
          </a:stretch>
        </p:blipFill>
        <p:spPr>
          <a:xfrm>
            <a:off x="5309859" y="1241763"/>
            <a:ext cx="1856507" cy="397163"/>
          </a:xfrm>
          <a:prstGeom prst="rect">
            <a:avLst/>
          </a:prstGeom>
        </p:spPr>
      </p:pic>
      <p:pic>
        <p:nvPicPr>
          <p:cNvPr id="9" name="Picture 8" descr="A black text on a white background&#10;&#10;Description automatically generated">
            <a:extLst>
              <a:ext uri="{FF2B5EF4-FFF2-40B4-BE49-F238E27FC236}">
                <a16:creationId xmlns:a16="http://schemas.microsoft.com/office/drawing/2014/main" id="{EEEB3F33-1EF2-2029-AB63-C584A5FC50C1}"/>
              </a:ext>
            </a:extLst>
          </p:cNvPr>
          <p:cNvPicPr>
            <a:picLocks noChangeAspect="1"/>
          </p:cNvPicPr>
          <p:nvPr/>
        </p:nvPicPr>
        <p:blipFill>
          <a:blip r:embed="rId5"/>
          <a:stretch>
            <a:fillRect/>
          </a:stretch>
        </p:blipFill>
        <p:spPr>
          <a:xfrm>
            <a:off x="4970210" y="2356448"/>
            <a:ext cx="2715704" cy="408305"/>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6F6E7C9-7B30-15D9-AE1C-E07B5ABF62D7}"/>
                  </a:ext>
                </a:extLst>
              </p:cNvPr>
              <p:cNvSpPr txBox="1"/>
              <p:nvPr/>
            </p:nvSpPr>
            <p:spPr>
              <a:xfrm>
                <a:off x="207818" y="2356448"/>
                <a:ext cx="9932847" cy="369332"/>
              </a:xfrm>
              <a:prstGeom prst="rect">
                <a:avLst/>
              </a:prstGeom>
              <a:noFill/>
            </p:spPr>
            <p:txBody>
              <a:bodyPr wrap="none" rtlCol="0">
                <a:spAutoFit/>
              </a:bodyPr>
              <a:lstStyle/>
              <a:p>
                <a:r>
                  <a:rPr lang="en-US" dirty="0"/>
                  <a:t>To prove this relation, we multiply LHS and RHS by                                                     and we integrate over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endParaRPr lang="en-US" dirty="0"/>
              </a:p>
            </p:txBody>
          </p:sp>
        </mc:Choice>
        <mc:Fallback xmlns="">
          <p:sp>
            <p:nvSpPr>
              <p:cNvPr id="10" name="TextBox 9">
                <a:extLst>
                  <a:ext uri="{FF2B5EF4-FFF2-40B4-BE49-F238E27FC236}">
                    <a16:creationId xmlns:a16="http://schemas.microsoft.com/office/drawing/2014/main" id="{36F6E7C9-7B30-15D9-AE1C-E07B5ABF62D7}"/>
                  </a:ext>
                </a:extLst>
              </p:cNvPr>
              <p:cNvSpPr txBox="1">
                <a:spLocks noRot="1" noChangeAspect="1" noMove="1" noResize="1" noEditPoints="1" noAdjustHandles="1" noChangeArrowheads="1" noChangeShapeType="1" noTextEdit="1"/>
              </p:cNvSpPr>
              <p:nvPr/>
            </p:nvSpPr>
            <p:spPr>
              <a:xfrm>
                <a:off x="207818" y="2356448"/>
                <a:ext cx="9932847" cy="369332"/>
              </a:xfrm>
              <a:prstGeom prst="rect">
                <a:avLst/>
              </a:prstGeom>
              <a:blipFill>
                <a:blip r:embed="rId6"/>
                <a:stretch>
                  <a:fillRect l="-511" t="-6667" b="-26667"/>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9257C47D-93E7-93E2-4D85-8E593CDFFDB4}"/>
              </a:ext>
            </a:extLst>
          </p:cNvPr>
          <p:cNvPicPr>
            <a:picLocks noChangeAspect="1"/>
          </p:cNvPicPr>
          <p:nvPr/>
        </p:nvPicPr>
        <p:blipFill>
          <a:blip r:embed="rId7"/>
          <a:stretch>
            <a:fillRect/>
          </a:stretch>
        </p:blipFill>
        <p:spPr>
          <a:xfrm>
            <a:off x="1606461" y="2826152"/>
            <a:ext cx="7772400" cy="749891"/>
          </a:xfrm>
          <a:prstGeom prst="rect">
            <a:avLst/>
          </a:prstGeom>
        </p:spPr>
      </p:pic>
      <p:sp>
        <p:nvSpPr>
          <p:cNvPr id="13" name="TextBox 12">
            <a:extLst>
              <a:ext uri="{FF2B5EF4-FFF2-40B4-BE49-F238E27FC236}">
                <a16:creationId xmlns:a16="http://schemas.microsoft.com/office/drawing/2014/main" id="{0BCE9DD9-402A-3E92-2226-8AEF1734947E}"/>
              </a:ext>
            </a:extLst>
          </p:cNvPr>
          <p:cNvSpPr txBox="1"/>
          <p:nvPr/>
        </p:nvSpPr>
        <p:spPr>
          <a:xfrm>
            <a:off x="207818" y="3571999"/>
            <a:ext cx="7799443" cy="369332"/>
          </a:xfrm>
          <a:prstGeom prst="rect">
            <a:avLst/>
          </a:prstGeom>
          <a:noFill/>
        </p:spPr>
        <p:txBody>
          <a:bodyPr wrap="none" rtlCol="0">
            <a:spAutoFit/>
          </a:bodyPr>
          <a:lstStyle/>
          <a:p>
            <a:r>
              <a:rPr lang="en-US" dirty="0"/>
              <a:t>Using the orthonormality of Legendre polynomial, RHS of equation (1) reduces to</a:t>
            </a:r>
          </a:p>
        </p:txBody>
      </p:sp>
      <p:pic>
        <p:nvPicPr>
          <p:cNvPr id="15" name="Picture 14" descr="A math equations on a white background&#10;&#10;Description automatically generated">
            <a:extLst>
              <a:ext uri="{FF2B5EF4-FFF2-40B4-BE49-F238E27FC236}">
                <a16:creationId xmlns:a16="http://schemas.microsoft.com/office/drawing/2014/main" id="{6737B881-FC6E-CD1C-1367-DE7BAF29EF5D}"/>
              </a:ext>
            </a:extLst>
          </p:cNvPr>
          <p:cNvPicPr>
            <a:picLocks noChangeAspect="1"/>
          </p:cNvPicPr>
          <p:nvPr/>
        </p:nvPicPr>
        <p:blipFill>
          <a:blip r:embed="rId8"/>
          <a:stretch>
            <a:fillRect/>
          </a:stretch>
        </p:blipFill>
        <p:spPr>
          <a:xfrm>
            <a:off x="4341356" y="3993723"/>
            <a:ext cx="2565472" cy="1435229"/>
          </a:xfrm>
          <a:prstGeom prst="rect">
            <a:avLst/>
          </a:prstGeom>
        </p:spPr>
      </p:pic>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ED346469-E444-302A-E001-FE4D94D54752}"/>
                  </a:ext>
                </a:extLst>
              </p:cNvPr>
              <p:cNvSpPr txBox="1"/>
              <p:nvPr/>
            </p:nvSpPr>
            <p:spPr>
              <a:xfrm>
                <a:off x="206909" y="5550778"/>
                <a:ext cx="11325183" cy="369332"/>
              </a:xfrm>
              <a:prstGeom prst="rect">
                <a:avLst/>
              </a:prstGeom>
              <a:noFill/>
            </p:spPr>
            <p:txBody>
              <a:bodyPr wrap="square">
                <a:spAutoFit/>
              </a:bodyPr>
              <a:lstStyle/>
              <a:p>
                <a:r>
                  <a:rPr lang="en-US" dirty="0"/>
                  <a:t>Since we are interested in the limit </a:t>
                </a:r>
                <a14:m>
                  <m:oMath xmlns:m="http://schemas.openxmlformats.org/officeDocument/2006/math">
                    <m:r>
                      <a:rPr lang="en-US" i="1" dirty="0" smtClean="0">
                        <a:latin typeface="Cambria Math" panose="02040503050406030204" pitchFamily="18" charset="0"/>
                      </a:rPr>
                      <m:t>𝑘𝑟</m:t>
                    </m:r>
                    <m:r>
                      <a:rPr lang="en-US" i="1" dirty="0">
                        <a:latin typeface="Cambria Math" panose="02040503050406030204" pitchFamily="18" charset="0"/>
                      </a:rPr>
                      <m:t> → 0</m:t>
                    </m:r>
                  </m:oMath>
                </a14:m>
                <a:r>
                  <a:rPr lang="en-US" dirty="0"/>
                  <a:t>, we Taylor expand the spherical Bessel function (see the extra notes in D2L)</a:t>
                </a:r>
              </a:p>
            </p:txBody>
          </p:sp>
        </mc:Choice>
        <mc:Fallback>
          <p:sp>
            <p:nvSpPr>
              <p:cNvPr id="17" name="TextBox 16">
                <a:extLst>
                  <a:ext uri="{FF2B5EF4-FFF2-40B4-BE49-F238E27FC236}">
                    <a16:creationId xmlns:a16="http://schemas.microsoft.com/office/drawing/2014/main" id="{ED346469-E444-302A-E001-FE4D94D54752}"/>
                  </a:ext>
                </a:extLst>
              </p:cNvPr>
              <p:cNvSpPr txBox="1">
                <a:spLocks noRot="1" noChangeAspect="1" noMove="1" noResize="1" noEditPoints="1" noAdjustHandles="1" noChangeArrowheads="1" noChangeShapeType="1" noTextEdit="1"/>
              </p:cNvSpPr>
              <p:nvPr/>
            </p:nvSpPr>
            <p:spPr>
              <a:xfrm>
                <a:off x="206909" y="5550778"/>
                <a:ext cx="11325183" cy="369332"/>
              </a:xfrm>
              <a:prstGeom prst="rect">
                <a:avLst/>
              </a:prstGeom>
              <a:blipFill>
                <a:blip r:embed="rId9"/>
                <a:stretch>
                  <a:fillRect l="-448" t="-10000" b="-23333"/>
                </a:stretch>
              </a:blipFill>
            </p:spPr>
            <p:txBody>
              <a:bodyPr/>
              <a:lstStyle/>
              <a:p>
                <a:r>
                  <a:rPr lang="en-US">
                    <a:noFill/>
                  </a:rPr>
                  <a:t> </a:t>
                </a:r>
              </a:p>
            </p:txBody>
          </p:sp>
        </mc:Fallback>
      </mc:AlternateContent>
      <p:pic>
        <p:nvPicPr>
          <p:cNvPr id="19" name="Picture 18" descr="A black numbers and a white background&#10;&#10;Description automatically generated">
            <a:extLst>
              <a:ext uri="{FF2B5EF4-FFF2-40B4-BE49-F238E27FC236}">
                <a16:creationId xmlns:a16="http://schemas.microsoft.com/office/drawing/2014/main" id="{EA6F2A82-6EC8-0353-D873-EAD4E718C32D}"/>
              </a:ext>
            </a:extLst>
          </p:cNvPr>
          <p:cNvPicPr>
            <a:picLocks noChangeAspect="1"/>
          </p:cNvPicPr>
          <p:nvPr/>
        </p:nvPicPr>
        <p:blipFill>
          <a:blip r:embed="rId10"/>
          <a:stretch>
            <a:fillRect/>
          </a:stretch>
        </p:blipFill>
        <p:spPr>
          <a:xfrm>
            <a:off x="4341355" y="6074775"/>
            <a:ext cx="2565472" cy="468385"/>
          </a:xfrm>
          <a:prstGeom prst="rect">
            <a:avLst/>
          </a:prstGeom>
        </p:spPr>
      </p:pic>
      <p:sp>
        <p:nvSpPr>
          <p:cNvPr id="20" name="TextBox 19">
            <a:extLst>
              <a:ext uri="{FF2B5EF4-FFF2-40B4-BE49-F238E27FC236}">
                <a16:creationId xmlns:a16="http://schemas.microsoft.com/office/drawing/2014/main" id="{0034A2C6-E6FE-5AA0-3FB0-B1D4368DD576}"/>
              </a:ext>
            </a:extLst>
          </p:cNvPr>
          <p:cNvSpPr txBox="1"/>
          <p:nvPr/>
        </p:nvSpPr>
        <p:spPr>
          <a:xfrm>
            <a:off x="9543495" y="3073970"/>
            <a:ext cx="442750" cy="369332"/>
          </a:xfrm>
          <a:prstGeom prst="rect">
            <a:avLst/>
          </a:prstGeom>
          <a:noFill/>
        </p:spPr>
        <p:txBody>
          <a:bodyPr wrap="none" rtlCol="0">
            <a:spAutoFit/>
          </a:bodyPr>
          <a:lstStyle/>
          <a:p>
            <a:r>
              <a:rPr lang="en-US" dirty="0"/>
              <a:t>(1)</a:t>
            </a:r>
          </a:p>
        </p:txBody>
      </p:sp>
    </p:spTree>
    <p:extLst>
      <p:ext uri="{BB962C8B-B14F-4D97-AF65-F5344CB8AC3E}">
        <p14:creationId xmlns:p14="http://schemas.microsoft.com/office/powerpoint/2010/main" val="4171587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9A96F83-D7B8-3FC7-881B-580E66403C86}"/>
              </a:ext>
            </a:extLst>
          </p:cNvPr>
          <p:cNvSpPr txBox="1">
            <a:spLocks/>
          </p:cNvSpPr>
          <p:nvPr/>
        </p:nvSpPr>
        <p:spPr>
          <a:xfrm>
            <a:off x="207818"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Proof of the Rayleigh’s formula</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56AFA9B-1B8E-1A57-1314-DB45BCC7EF29}"/>
                  </a:ext>
                </a:extLst>
              </p:cNvPr>
              <p:cNvSpPr txBox="1"/>
              <p:nvPr/>
            </p:nvSpPr>
            <p:spPr>
              <a:xfrm>
                <a:off x="207818" y="1002397"/>
                <a:ext cx="11776364" cy="646331"/>
              </a:xfrm>
              <a:prstGeom prst="rect">
                <a:avLst/>
              </a:prstGeom>
              <a:noFill/>
            </p:spPr>
            <p:txBody>
              <a:bodyPr wrap="square">
                <a:spAutoFit/>
              </a:bodyPr>
              <a:lstStyle/>
              <a:p>
                <a:r>
                  <a:rPr lang="en-US" dirty="0"/>
                  <a:t>To eliminate the </a:t>
                </a:r>
                <a14:m>
                  <m:oMath xmlns:m="http://schemas.openxmlformats.org/officeDocument/2006/math">
                    <m:r>
                      <a:rPr lang="en-US" i="1" dirty="0" smtClean="0">
                        <a:latin typeface="Cambria Math" panose="02040503050406030204" pitchFamily="18" charset="0"/>
                      </a:rPr>
                      <m:t>𝑟</m:t>
                    </m:r>
                  </m:oMath>
                </a14:m>
                <a:r>
                  <a:rPr lang="en-US" dirty="0"/>
                  <a:t> dependence, we differentiate Eq. (1) with respect to </a:t>
                </a:r>
                <a14:m>
                  <m:oMath xmlns:m="http://schemas.openxmlformats.org/officeDocument/2006/math">
                    <m:r>
                      <a:rPr lang="en-US" i="1" dirty="0" smtClean="0">
                        <a:latin typeface="Cambria Math" panose="02040503050406030204" pitchFamily="18" charset="0"/>
                      </a:rPr>
                      <m:t>(</m:t>
                    </m:r>
                    <m:r>
                      <a:rPr lang="en-US" i="1" dirty="0" err="1">
                        <a:latin typeface="Cambria Math" panose="02040503050406030204" pitchFamily="18" charset="0"/>
                      </a:rPr>
                      <m:t>𝑘𝑟</m:t>
                    </m:r>
                    <m:r>
                      <a:rPr lang="en-US" i="1" dirty="0">
                        <a:latin typeface="Cambria Math" panose="02040503050406030204" pitchFamily="18" charset="0"/>
                      </a:rPr>
                      <m:t>) </m:t>
                    </m:r>
                    <m:r>
                      <a:rPr lang="en-US" i="1" dirty="0">
                        <a:latin typeface="Cambria Math" panose="02040503050406030204" pitchFamily="18" charset="0"/>
                      </a:rPr>
                      <m:t>𝑙</m:t>
                    </m:r>
                  </m:oMath>
                </a14:m>
                <a:r>
                  <a:rPr lang="en-US" dirty="0"/>
                  <a:t> times and we take the limit </a:t>
                </a:r>
                <a14:m>
                  <m:oMath xmlns:m="http://schemas.openxmlformats.org/officeDocument/2006/math">
                    <m:r>
                      <a:rPr lang="en-US" i="1" dirty="0" smtClean="0">
                        <a:latin typeface="Cambria Math" panose="02040503050406030204" pitchFamily="18" charset="0"/>
                      </a:rPr>
                      <m:t>(</m:t>
                    </m:r>
                    <m:r>
                      <a:rPr lang="en-US" i="1" dirty="0" err="1">
                        <a:latin typeface="Cambria Math" panose="02040503050406030204" pitchFamily="18" charset="0"/>
                      </a:rPr>
                      <m:t>𝑘𝑟</m:t>
                    </m:r>
                    <m:r>
                      <a:rPr lang="en-US" i="1" dirty="0">
                        <a:latin typeface="Cambria Math" panose="02040503050406030204" pitchFamily="18" charset="0"/>
                      </a:rPr>
                      <m:t>)</m:t>
                    </m:r>
                    <m:r>
                      <a:rPr lang="en-US" i="1" dirty="0" smtClean="0">
                        <a:latin typeface="Cambria Math" panose="02040503050406030204" pitchFamily="18" charset="0"/>
                      </a:rPr>
                      <m:t>→</m:t>
                    </m:r>
                    <m:r>
                      <a:rPr lang="en-US" i="1" dirty="0">
                        <a:latin typeface="Cambria Math" panose="02040503050406030204" pitchFamily="18" charset="0"/>
                      </a:rPr>
                      <m:t>0</m:t>
                    </m:r>
                  </m:oMath>
                </a14:m>
                <a:r>
                  <a:rPr lang="en-US" dirty="0"/>
                  <a:t>. These steps for the spherical Bessel part on the RHS of Eq. (1) give</a:t>
                </a:r>
              </a:p>
            </p:txBody>
          </p:sp>
        </mc:Choice>
        <mc:Fallback xmlns="">
          <p:sp>
            <p:nvSpPr>
              <p:cNvPr id="5" name="TextBox 4">
                <a:extLst>
                  <a:ext uri="{FF2B5EF4-FFF2-40B4-BE49-F238E27FC236}">
                    <a16:creationId xmlns:a16="http://schemas.microsoft.com/office/drawing/2014/main" id="{856AFA9B-1B8E-1A57-1314-DB45BCC7EF29}"/>
                  </a:ext>
                </a:extLst>
              </p:cNvPr>
              <p:cNvSpPr txBox="1">
                <a:spLocks noRot="1" noChangeAspect="1" noMove="1" noResize="1" noEditPoints="1" noAdjustHandles="1" noChangeArrowheads="1" noChangeShapeType="1" noTextEdit="1"/>
              </p:cNvSpPr>
              <p:nvPr/>
            </p:nvSpPr>
            <p:spPr>
              <a:xfrm>
                <a:off x="207818" y="1002397"/>
                <a:ext cx="11776364" cy="646331"/>
              </a:xfrm>
              <a:prstGeom prst="rect">
                <a:avLst/>
              </a:prstGeom>
              <a:blipFill>
                <a:blip r:embed="rId2"/>
                <a:stretch>
                  <a:fillRect l="-431" t="-3846" b="-13462"/>
                </a:stretch>
              </a:blipFill>
            </p:spPr>
            <p:txBody>
              <a:bodyPr/>
              <a:lstStyle/>
              <a:p>
                <a:r>
                  <a:rPr lang="en-US">
                    <a:noFill/>
                  </a:rPr>
                  <a:t> </a:t>
                </a:r>
              </a:p>
            </p:txBody>
          </p:sp>
        </mc:Fallback>
      </mc:AlternateContent>
      <p:pic>
        <p:nvPicPr>
          <p:cNvPr id="7" name="Picture 6" descr="A black text on a white background&#10;&#10;Description automatically generated">
            <a:extLst>
              <a:ext uri="{FF2B5EF4-FFF2-40B4-BE49-F238E27FC236}">
                <a16:creationId xmlns:a16="http://schemas.microsoft.com/office/drawing/2014/main" id="{52235E0D-2910-B2DC-C8CB-B54E5F92E443}"/>
              </a:ext>
            </a:extLst>
          </p:cNvPr>
          <p:cNvPicPr>
            <a:picLocks noChangeAspect="1"/>
          </p:cNvPicPr>
          <p:nvPr/>
        </p:nvPicPr>
        <p:blipFill>
          <a:blip r:embed="rId3"/>
          <a:stretch>
            <a:fillRect/>
          </a:stretch>
        </p:blipFill>
        <p:spPr>
          <a:xfrm>
            <a:off x="3617774" y="1638471"/>
            <a:ext cx="4956452" cy="814016"/>
          </a:xfrm>
          <a:prstGeom prst="rect">
            <a:avLst/>
          </a:prstGeom>
        </p:spPr>
      </p:pic>
      <p:sp>
        <p:nvSpPr>
          <p:cNvPr id="9" name="TextBox 8">
            <a:extLst>
              <a:ext uri="{FF2B5EF4-FFF2-40B4-BE49-F238E27FC236}">
                <a16:creationId xmlns:a16="http://schemas.microsoft.com/office/drawing/2014/main" id="{63CEE83A-E1CE-6378-C750-8CB08855EE5F}"/>
              </a:ext>
            </a:extLst>
          </p:cNvPr>
          <p:cNvSpPr txBox="1"/>
          <p:nvPr/>
        </p:nvSpPr>
        <p:spPr>
          <a:xfrm>
            <a:off x="207818" y="2520913"/>
            <a:ext cx="11306520" cy="369332"/>
          </a:xfrm>
          <a:prstGeom prst="rect">
            <a:avLst/>
          </a:prstGeom>
          <a:noFill/>
        </p:spPr>
        <p:txBody>
          <a:bodyPr wrap="square">
            <a:spAutoFit/>
          </a:bodyPr>
          <a:lstStyle/>
          <a:p>
            <a:r>
              <a:rPr lang="en-US" dirty="0"/>
              <a:t>On the LHS of Eq. (1) we perform we implement the same procedure and obtain</a:t>
            </a:r>
          </a:p>
        </p:txBody>
      </p:sp>
      <p:pic>
        <p:nvPicPr>
          <p:cNvPr id="11" name="Picture 10" descr="A math equations on a white background&#10;&#10;Description automatically generated">
            <a:extLst>
              <a:ext uri="{FF2B5EF4-FFF2-40B4-BE49-F238E27FC236}">
                <a16:creationId xmlns:a16="http://schemas.microsoft.com/office/drawing/2014/main" id="{2C01B113-FD6C-EEE6-C54C-4946BD402042}"/>
              </a:ext>
            </a:extLst>
          </p:cNvPr>
          <p:cNvPicPr>
            <a:picLocks noChangeAspect="1"/>
          </p:cNvPicPr>
          <p:nvPr/>
        </p:nvPicPr>
        <p:blipFill>
          <a:blip r:embed="rId4"/>
          <a:stretch>
            <a:fillRect/>
          </a:stretch>
        </p:blipFill>
        <p:spPr>
          <a:xfrm>
            <a:off x="3617773" y="2958672"/>
            <a:ext cx="4721317" cy="1534428"/>
          </a:xfrm>
          <a:prstGeom prst="rect">
            <a:avLst/>
          </a:prstGeom>
        </p:spPr>
      </p:pic>
      <p:pic>
        <p:nvPicPr>
          <p:cNvPr id="13" name="Picture 12" descr="A math problem with numbers and symbols&#10;&#10;Description automatically generated">
            <a:extLst>
              <a:ext uri="{FF2B5EF4-FFF2-40B4-BE49-F238E27FC236}">
                <a16:creationId xmlns:a16="http://schemas.microsoft.com/office/drawing/2014/main" id="{17FF5C19-8D67-86C3-5590-CD8F6372FC59}"/>
              </a:ext>
            </a:extLst>
          </p:cNvPr>
          <p:cNvPicPr>
            <a:picLocks noChangeAspect="1"/>
          </p:cNvPicPr>
          <p:nvPr/>
        </p:nvPicPr>
        <p:blipFill>
          <a:blip r:embed="rId5"/>
          <a:stretch>
            <a:fillRect/>
          </a:stretch>
        </p:blipFill>
        <p:spPr>
          <a:xfrm>
            <a:off x="8339090" y="3879099"/>
            <a:ext cx="1128292" cy="585844"/>
          </a:xfrm>
          <a:prstGeom prst="rect">
            <a:avLst/>
          </a:prstGeom>
        </p:spPr>
      </p:pic>
      <p:sp>
        <p:nvSpPr>
          <p:cNvPr id="15" name="TextBox 14">
            <a:extLst>
              <a:ext uri="{FF2B5EF4-FFF2-40B4-BE49-F238E27FC236}">
                <a16:creationId xmlns:a16="http://schemas.microsoft.com/office/drawing/2014/main" id="{DE6CBBCD-6084-68EF-24F4-15B4B3EB8CC4}"/>
              </a:ext>
            </a:extLst>
          </p:cNvPr>
          <p:cNvSpPr txBox="1"/>
          <p:nvPr/>
        </p:nvSpPr>
        <p:spPr>
          <a:xfrm>
            <a:off x="207818" y="4561527"/>
            <a:ext cx="6121152" cy="369332"/>
          </a:xfrm>
          <a:prstGeom prst="rect">
            <a:avLst/>
          </a:prstGeom>
          <a:noFill/>
        </p:spPr>
        <p:txBody>
          <a:bodyPr wrap="square">
            <a:spAutoFit/>
          </a:bodyPr>
          <a:lstStyle/>
          <a:p>
            <a:r>
              <a:rPr lang="en-US" dirty="0"/>
              <a:t>where for the last integral we used the following result  </a:t>
            </a:r>
          </a:p>
        </p:txBody>
      </p:sp>
      <p:grpSp>
        <p:nvGrpSpPr>
          <p:cNvPr id="23" name="Group 22">
            <a:extLst>
              <a:ext uri="{FF2B5EF4-FFF2-40B4-BE49-F238E27FC236}">
                <a16:creationId xmlns:a16="http://schemas.microsoft.com/office/drawing/2014/main" id="{C0D91A85-AABB-BBB5-82A6-C0CC394AC6CE}"/>
              </a:ext>
            </a:extLst>
          </p:cNvPr>
          <p:cNvGrpSpPr/>
          <p:nvPr/>
        </p:nvGrpSpPr>
        <p:grpSpPr>
          <a:xfrm>
            <a:off x="3910145" y="4886190"/>
            <a:ext cx="3110946" cy="855275"/>
            <a:chOff x="2650661" y="5613983"/>
            <a:chExt cx="3110946" cy="855275"/>
          </a:xfrm>
        </p:grpSpPr>
        <p:pic>
          <p:nvPicPr>
            <p:cNvPr id="19" name="Picture 18" descr="A math equation with black text&#10;&#10;Description automatically generated with medium confidence">
              <a:extLst>
                <a:ext uri="{FF2B5EF4-FFF2-40B4-BE49-F238E27FC236}">
                  <a16:creationId xmlns:a16="http://schemas.microsoft.com/office/drawing/2014/main" id="{4F215E0E-C032-70D5-233E-429CE764B36E}"/>
                </a:ext>
              </a:extLst>
            </p:cNvPr>
            <p:cNvPicPr>
              <a:picLocks noChangeAspect="1"/>
            </p:cNvPicPr>
            <p:nvPr/>
          </p:nvPicPr>
          <p:blipFill>
            <a:blip r:embed="rId6"/>
            <a:stretch>
              <a:fillRect/>
            </a:stretch>
          </p:blipFill>
          <p:spPr>
            <a:xfrm>
              <a:off x="2650661" y="5613983"/>
              <a:ext cx="3110946" cy="855275"/>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B379110-5627-0311-E333-77D3229EB15F}"/>
                    </a:ext>
                  </a:extLst>
                </p:cNvPr>
                <p:cNvSpPr txBox="1"/>
                <p:nvPr/>
              </p:nvSpPr>
              <p:spPr>
                <a:xfrm>
                  <a:off x="3112030" y="5753656"/>
                  <a:ext cx="27721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𝑛</m:t>
                        </m:r>
                      </m:oMath>
                    </m:oMathPara>
                  </a14:m>
                  <a:endParaRPr lang="en-US" sz="1400" dirty="0"/>
                </a:p>
              </p:txBody>
            </p:sp>
          </mc:Choice>
          <mc:Fallback xmlns="">
            <p:sp>
              <p:nvSpPr>
                <p:cNvPr id="20" name="TextBox 19">
                  <a:extLst>
                    <a:ext uri="{FF2B5EF4-FFF2-40B4-BE49-F238E27FC236}">
                      <a16:creationId xmlns:a16="http://schemas.microsoft.com/office/drawing/2014/main" id="{6B379110-5627-0311-E333-77D3229EB15F}"/>
                    </a:ext>
                  </a:extLst>
                </p:cNvPr>
                <p:cNvSpPr txBox="1">
                  <a:spLocks noRot="1" noChangeAspect="1" noMove="1" noResize="1" noEditPoints="1" noAdjustHandles="1" noChangeArrowheads="1" noChangeShapeType="1" noTextEdit="1"/>
                </p:cNvSpPr>
                <p:nvPr/>
              </p:nvSpPr>
              <p:spPr>
                <a:xfrm>
                  <a:off x="3112030" y="5753656"/>
                  <a:ext cx="277215" cy="307777"/>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9E716A3-4DBA-D884-EBE4-288603566F8E}"/>
                  </a:ext>
                </a:extLst>
              </p:cNvPr>
              <p:cNvSpPr txBox="1"/>
              <p:nvPr/>
            </p:nvSpPr>
            <p:spPr>
              <a:xfrm>
                <a:off x="7928400" y="3987355"/>
                <a:ext cx="4106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A9E716A3-4DBA-D884-EBE4-288603566F8E}"/>
                  </a:ext>
                </a:extLst>
              </p:cNvPr>
              <p:cNvSpPr txBox="1">
                <a:spLocks noRot="1" noChangeAspect="1" noMove="1" noResize="1" noEditPoints="1" noAdjustHandles="1" noChangeArrowheads="1" noChangeShapeType="1" noTextEdit="1"/>
              </p:cNvSpPr>
              <p:nvPr/>
            </p:nvSpPr>
            <p:spPr>
              <a:xfrm>
                <a:off x="7928400" y="3987355"/>
                <a:ext cx="410690" cy="369332"/>
              </a:xfrm>
              <a:prstGeom prst="rect">
                <a:avLst/>
              </a:prstGeom>
              <a:blipFill>
                <a:blip r:embed="rId8"/>
                <a:stretch>
                  <a:fillRect/>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63F9DF64-3A83-5526-8AA8-4E2FFE59EE53}"/>
              </a:ext>
            </a:extLst>
          </p:cNvPr>
          <p:cNvPicPr>
            <a:picLocks noChangeAspect="1"/>
          </p:cNvPicPr>
          <p:nvPr/>
        </p:nvPicPr>
        <p:blipFill>
          <a:blip r:embed="rId9"/>
          <a:stretch>
            <a:fillRect/>
          </a:stretch>
        </p:blipFill>
        <p:spPr>
          <a:xfrm>
            <a:off x="2844554" y="6040881"/>
            <a:ext cx="1957456" cy="443561"/>
          </a:xfrm>
          <a:prstGeom prst="rect">
            <a:avLst/>
          </a:prstGeom>
        </p:spPr>
      </p:pic>
      <p:sp>
        <p:nvSpPr>
          <p:cNvPr id="26" name="TextBox 25">
            <a:extLst>
              <a:ext uri="{FF2B5EF4-FFF2-40B4-BE49-F238E27FC236}">
                <a16:creationId xmlns:a16="http://schemas.microsoft.com/office/drawing/2014/main" id="{78777CD3-D57B-DA9B-34E7-EEA8E8532315}"/>
              </a:ext>
            </a:extLst>
          </p:cNvPr>
          <p:cNvSpPr txBox="1"/>
          <p:nvPr/>
        </p:nvSpPr>
        <p:spPr>
          <a:xfrm>
            <a:off x="207818" y="6077996"/>
            <a:ext cx="2317814" cy="369332"/>
          </a:xfrm>
          <a:prstGeom prst="rect">
            <a:avLst/>
          </a:prstGeom>
          <a:noFill/>
        </p:spPr>
        <p:txBody>
          <a:bodyPr wrap="none" rtlCol="0">
            <a:spAutoFit/>
          </a:bodyPr>
          <a:lstStyle/>
          <a:p>
            <a:r>
              <a:rPr lang="en-US" dirty="0"/>
              <a:t>This leads to our result</a:t>
            </a:r>
          </a:p>
        </p:txBody>
      </p:sp>
    </p:spTree>
    <p:extLst>
      <p:ext uri="{BB962C8B-B14F-4D97-AF65-F5344CB8AC3E}">
        <p14:creationId xmlns:p14="http://schemas.microsoft.com/office/powerpoint/2010/main" val="3590384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BBC7E58-1722-A4AA-8E51-C97F52626DB9}"/>
              </a:ext>
            </a:extLst>
          </p:cNvPr>
          <p:cNvSpPr txBox="1">
            <a:spLocks/>
          </p:cNvSpPr>
          <p:nvPr/>
        </p:nvSpPr>
        <p:spPr>
          <a:xfrm>
            <a:off x="207818"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Partial wave analysis formalism</a:t>
            </a:r>
          </a:p>
        </p:txBody>
      </p:sp>
      <p:sp>
        <p:nvSpPr>
          <p:cNvPr id="5" name="TextBox 4">
            <a:extLst>
              <a:ext uri="{FF2B5EF4-FFF2-40B4-BE49-F238E27FC236}">
                <a16:creationId xmlns:a16="http://schemas.microsoft.com/office/drawing/2014/main" id="{32F36079-587F-6597-D05A-CE92C1371794}"/>
              </a:ext>
            </a:extLst>
          </p:cNvPr>
          <p:cNvSpPr txBox="1"/>
          <p:nvPr/>
        </p:nvSpPr>
        <p:spPr>
          <a:xfrm>
            <a:off x="207818" y="1119456"/>
            <a:ext cx="11776364" cy="369332"/>
          </a:xfrm>
          <a:prstGeom prst="rect">
            <a:avLst/>
          </a:prstGeom>
          <a:noFill/>
        </p:spPr>
        <p:txBody>
          <a:bodyPr wrap="square">
            <a:spAutoFit/>
          </a:bodyPr>
          <a:lstStyle/>
          <a:p>
            <a:r>
              <a:rPr lang="en-US" sz="1800" dirty="0">
                <a:effectLst/>
                <a:latin typeface="ACaslonPro"/>
              </a:rPr>
              <a:t>Using this, the wave function in the exterior region can be expressed entirely in terms of </a:t>
            </a:r>
            <a:r>
              <a:rPr lang="en-US" sz="1800" i="1" dirty="0">
                <a:effectLst/>
                <a:latin typeface="ACaslonPro"/>
              </a:rPr>
              <a:t>r </a:t>
            </a:r>
            <a:r>
              <a:rPr lang="en-US" sz="1800" dirty="0">
                <a:effectLst/>
                <a:latin typeface="ACaslonPro"/>
              </a:rPr>
              <a:t>and </a:t>
            </a:r>
            <a:r>
              <a:rPr lang="el-GR" sz="1800" dirty="0">
                <a:effectLst/>
                <a:latin typeface="Tahoma" panose="020B0604030504040204" pitchFamily="34" charset="0"/>
              </a:rPr>
              <a:t>θ</a:t>
            </a:r>
            <a:r>
              <a:rPr lang="el-GR" sz="1800" dirty="0">
                <a:effectLst/>
                <a:latin typeface="ACaslonPro"/>
              </a:rPr>
              <a:t>: </a:t>
            </a:r>
            <a:endParaRPr lang="el-GR" dirty="0"/>
          </a:p>
        </p:txBody>
      </p:sp>
      <p:pic>
        <p:nvPicPr>
          <p:cNvPr id="9" name="Picture 8" descr="A diagram of a circle with text&#10;&#10;Description automatically generated">
            <a:extLst>
              <a:ext uri="{FF2B5EF4-FFF2-40B4-BE49-F238E27FC236}">
                <a16:creationId xmlns:a16="http://schemas.microsoft.com/office/drawing/2014/main" id="{9E73ECD2-15F9-04E4-67A3-68AC98FA2254}"/>
              </a:ext>
            </a:extLst>
          </p:cNvPr>
          <p:cNvPicPr>
            <a:picLocks noChangeAspect="1"/>
          </p:cNvPicPr>
          <p:nvPr/>
        </p:nvPicPr>
        <p:blipFill>
          <a:blip r:embed="rId2"/>
          <a:stretch>
            <a:fillRect/>
          </a:stretch>
        </p:blipFill>
        <p:spPr>
          <a:xfrm>
            <a:off x="9581641" y="123709"/>
            <a:ext cx="2283554" cy="1626060"/>
          </a:xfrm>
          <a:prstGeom prst="rect">
            <a:avLst/>
          </a:prstGeom>
        </p:spPr>
      </p:pic>
      <p:pic>
        <p:nvPicPr>
          <p:cNvPr id="11" name="Picture 10" descr="A close up of a math equation&#10;&#10;Description automatically generated with medium confidence">
            <a:extLst>
              <a:ext uri="{FF2B5EF4-FFF2-40B4-BE49-F238E27FC236}">
                <a16:creationId xmlns:a16="http://schemas.microsoft.com/office/drawing/2014/main" id="{BB9A783E-BFD5-3211-70FE-E520FB05AC91}"/>
              </a:ext>
            </a:extLst>
          </p:cNvPr>
          <p:cNvPicPr>
            <a:picLocks noChangeAspect="1"/>
          </p:cNvPicPr>
          <p:nvPr/>
        </p:nvPicPr>
        <p:blipFill>
          <a:blip r:embed="rId3"/>
          <a:stretch>
            <a:fillRect/>
          </a:stretch>
        </p:blipFill>
        <p:spPr>
          <a:xfrm>
            <a:off x="163428" y="1707213"/>
            <a:ext cx="5429989" cy="777322"/>
          </a:xfrm>
          <a:prstGeom prst="rect">
            <a:avLst/>
          </a:prstGeom>
        </p:spPr>
      </p:pic>
      <p:pic>
        <p:nvPicPr>
          <p:cNvPr id="13" name="Picture 12" descr="A close up of a text&#10;&#10;Description automatically generated">
            <a:extLst>
              <a:ext uri="{FF2B5EF4-FFF2-40B4-BE49-F238E27FC236}">
                <a16:creationId xmlns:a16="http://schemas.microsoft.com/office/drawing/2014/main" id="{8318961E-66D1-2409-83D8-678C88121B30}"/>
              </a:ext>
            </a:extLst>
          </p:cNvPr>
          <p:cNvPicPr>
            <a:picLocks noChangeAspect="1"/>
          </p:cNvPicPr>
          <p:nvPr/>
        </p:nvPicPr>
        <p:blipFill>
          <a:blip r:embed="rId4"/>
          <a:stretch>
            <a:fillRect/>
          </a:stretch>
        </p:blipFill>
        <p:spPr>
          <a:xfrm>
            <a:off x="6067826" y="1696501"/>
            <a:ext cx="5917683" cy="777322"/>
          </a:xfrm>
          <a:prstGeom prst="rect">
            <a:avLst/>
          </a:prstGeom>
        </p:spPr>
      </p:pic>
      <p:sp>
        <p:nvSpPr>
          <p:cNvPr id="14" name="Right Arrow 13">
            <a:extLst>
              <a:ext uri="{FF2B5EF4-FFF2-40B4-BE49-F238E27FC236}">
                <a16:creationId xmlns:a16="http://schemas.microsoft.com/office/drawing/2014/main" id="{0D0A3C82-29F8-A1D9-E810-2DC5111719E4}"/>
              </a:ext>
            </a:extLst>
          </p:cNvPr>
          <p:cNvSpPr/>
          <p:nvPr/>
        </p:nvSpPr>
        <p:spPr>
          <a:xfrm>
            <a:off x="5619565" y="1884330"/>
            <a:ext cx="399496" cy="39061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D72CC160-77FA-AA0F-8138-ABFA9B538EF0}"/>
                  </a:ext>
                </a:extLst>
              </p:cNvPr>
              <p:cNvSpPr txBox="1"/>
              <p:nvPr/>
            </p:nvSpPr>
            <p:spPr>
              <a:xfrm>
                <a:off x="207818" y="3081084"/>
                <a:ext cx="11008719" cy="1754326"/>
              </a:xfrm>
              <a:prstGeom prst="rect">
                <a:avLst/>
              </a:prstGeom>
              <a:noFill/>
            </p:spPr>
            <p:txBody>
              <a:bodyPr wrap="none" rtlCol="0">
                <a:spAutoFit/>
              </a:bodyPr>
              <a:lstStyle/>
              <a:p>
                <a:r>
                  <a:rPr lang="en-US" dirty="0"/>
                  <a:t>We can formulate this problem in a completely equivalent way, in which we introduce the concept of phase shift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𝑙</m:t>
                        </m:r>
                      </m:sub>
                    </m:sSub>
                  </m:oMath>
                </a14:m>
                <a:r>
                  <a:rPr lang="en-US" dirty="0"/>
                  <a:t>.</a:t>
                </a:r>
              </a:p>
              <a:p>
                <a:endParaRPr lang="en-US" dirty="0"/>
              </a:p>
              <a:p>
                <a:r>
                  <a:rPr lang="en-US" dirty="0">
                    <a:highlight>
                      <a:srgbClr val="FFFF00"/>
                    </a:highlight>
                  </a:rPr>
                  <a:t>For a free particle, the phase shift  </a:t>
                </a:r>
                <a14:m>
                  <m:oMath xmlns:m="http://schemas.openxmlformats.org/officeDocument/2006/math">
                    <m:sSub>
                      <m:sSubPr>
                        <m:ctrlPr>
                          <a:rPr lang="en-US" i="1" smtClean="0">
                            <a:highlight>
                              <a:srgbClr val="FFFF00"/>
                            </a:highlight>
                            <a:latin typeface="Cambria Math" panose="02040503050406030204" pitchFamily="18" charset="0"/>
                          </a:rPr>
                        </m:ctrlPr>
                      </m:sSubPr>
                      <m:e>
                        <m:r>
                          <a:rPr lang="en-US" i="1" smtClean="0">
                            <a:highlight>
                              <a:srgbClr val="FFFF00"/>
                            </a:highlight>
                            <a:latin typeface="Cambria Math" panose="02040503050406030204" pitchFamily="18" charset="0"/>
                            <a:ea typeface="Cambria Math" panose="02040503050406030204" pitchFamily="18" charset="0"/>
                          </a:rPr>
                          <m:t>𝛿</m:t>
                        </m:r>
                      </m:e>
                      <m:sub>
                        <m:r>
                          <a:rPr lang="en-US" b="0" i="1" smtClean="0">
                            <a:highlight>
                              <a:srgbClr val="FFFF00"/>
                            </a:highlight>
                            <a:latin typeface="Cambria Math" panose="02040503050406030204" pitchFamily="18" charset="0"/>
                          </a:rPr>
                          <m:t>𝑙</m:t>
                        </m:r>
                      </m:sub>
                    </m:sSub>
                  </m:oMath>
                </a14:m>
                <a:r>
                  <a:rPr lang="en-US" dirty="0">
                    <a:highlight>
                      <a:srgbClr val="FFFF00"/>
                    </a:highlight>
                  </a:rPr>
                  <a:t> would be 0. One could therefore say that the phase shift measures how far </a:t>
                </a:r>
              </a:p>
              <a:p>
                <a:r>
                  <a:rPr lang="en-US" dirty="0">
                    <a:highlight>
                      <a:srgbClr val="FFFF00"/>
                    </a:highlight>
                  </a:rPr>
                  <a:t>the asymptotic solution of our scattering problem is displaced at the origin from the asymptotic free solution.</a:t>
                </a:r>
              </a:p>
              <a:p>
                <a:endParaRPr lang="en-US" dirty="0"/>
              </a:p>
              <a:p>
                <a:r>
                  <a:rPr lang="en-US" dirty="0"/>
                  <a:t>Let us work out the details. </a:t>
                </a:r>
              </a:p>
            </p:txBody>
          </p:sp>
        </mc:Choice>
        <mc:Fallback>
          <p:sp>
            <p:nvSpPr>
              <p:cNvPr id="2" name="TextBox 1">
                <a:extLst>
                  <a:ext uri="{FF2B5EF4-FFF2-40B4-BE49-F238E27FC236}">
                    <a16:creationId xmlns:a16="http://schemas.microsoft.com/office/drawing/2014/main" id="{D72CC160-77FA-AA0F-8138-ABFA9B538EF0}"/>
                  </a:ext>
                </a:extLst>
              </p:cNvPr>
              <p:cNvSpPr txBox="1">
                <a:spLocks noRot="1" noChangeAspect="1" noMove="1" noResize="1" noEditPoints="1" noAdjustHandles="1" noChangeArrowheads="1" noChangeShapeType="1" noTextEdit="1"/>
              </p:cNvSpPr>
              <p:nvPr/>
            </p:nvSpPr>
            <p:spPr>
              <a:xfrm>
                <a:off x="207818" y="3081084"/>
                <a:ext cx="11008719" cy="1754326"/>
              </a:xfrm>
              <a:prstGeom prst="rect">
                <a:avLst/>
              </a:prstGeom>
              <a:blipFill>
                <a:blip r:embed="rId5"/>
                <a:stretch>
                  <a:fillRect l="-461" t="-1439" b="-5036"/>
                </a:stretch>
              </a:blipFill>
            </p:spPr>
            <p:txBody>
              <a:bodyPr/>
              <a:lstStyle/>
              <a:p>
                <a:r>
                  <a:rPr lang="en-US">
                    <a:noFill/>
                  </a:rPr>
                  <a:t> </a:t>
                </a:r>
              </a:p>
            </p:txBody>
          </p:sp>
        </mc:Fallback>
      </mc:AlternateContent>
    </p:spTree>
    <p:extLst>
      <p:ext uri="{BB962C8B-B14F-4D97-AF65-F5344CB8AC3E}">
        <p14:creationId xmlns:p14="http://schemas.microsoft.com/office/powerpoint/2010/main" val="2339549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D36CE-60F1-66C1-D316-8BFFDD4AB8D2}"/>
              </a:ext>
            </a:extLst>
          </p:cNvPr>
          <p:cNvSpPr>
            <a:spLocks noGrp="1"/>
          </p:cNvSpPr>
          <p:nvPr>
            <p:ph type="title"/>
          </p:nvPr>
        </p:nvSpPr>
        <p:spPr>
          <a:xfrm>
            <a:off x="266700" y="0"/>
            <a:ext cx="10515600" cy="1325563"/>
          </a:xfrm>
        </p:spPr>
        <p:txBody>
          <a:bodyPr/>
          <a:lstStyle/>
          <a:p>
            <a:r>
              <a:rPr lang="en-US" b="1" dirty="0"/>
              <a:t>Phase Shifts</a:t>
            </a:r>
            <a:r>
              <a:rPr lang="en-US" dirty="0"/>
              <a:t>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49B5C8E-90C5-AE10-D3B6-BB25D44E3C86}"/>
                  </a:ext>
                </a:extLst>
              </p:cNvPr>
              <p:cNvSpPr txBox="1"/>
              <p:nvPr/>
            </p:nvSpPr>
            <p:spPr>
              <a:xfrm>
                <a:off x="266700" y="1002397"/>
                <a:ext cx="11658600" cy="646331"/>
              </a:xfrm>
              <a:prstGeom prst="rect">
                <a:avLst/>
              </a:prstGeom>
              <a:noFill/>
            </p:spPr>
            <p:txBody>
              <a:bodyPr wrap="square">
                <a:spAutoFit/>
              </a:bodyPr>
              <a:lstStyle/>
              <a:p>
                <a:r>
                  <a:rPr lang="en-US" sz="1800" dirty="0">
                    <a:effectLst/>
                    <a:latin typeface="ACaslonPro"/>
                  </a:rPr>
                  <a:t>Consider first the problem of </a:t>
                </a:r>
                <a:r>
                  <a:rPr lang="en-US" sz="1800" i="1" dirty="0">
                    <a:effectLst/>
                    <a:latin typeface="ACaslonPro"/>
                  </a:rPr>
                  <a:t>one</a:t>
                </a:r>
                <a:r>
                  <a:rPr lang="en-US" sz="1800" dirty="0">
                    <a:effectLst/>
                    <a:latin typeface="ACaslonPro"/>
                  </a:rPr>
                  <a:t>-dimensional scattering from a localized potential </a:t>
                </a:r>
                <a14:m>
                  <m:oMath xmlns:m="http://schemas.openxmlformats.org/officeDocument/2006/math">
                    <m:r>
                      <a:rPr lang="en-US" sz="1800" i="1" dirty="0" smtClean="0">
                        <a:effectLst/>
                        <a:latin typeface="Cambria Math" panose="02040503050406030204" pitchFamily="18" charset="0"/>
                      </a:rPr>
                      <m:t>𝑉</m:t>
                    </m:r>
                    <m:r>
                      <a:rPr lang="en-US" sz="1800" i="1" dirty="0" smtClean="0">
                        <a:effectLst/>
                        <a:latin typeface="Cambria Math" panose="02040503050406030204" pitchFamily="18" charset="0"/>
                      </a:rPr>
                      <m:t>(</m:t>
                    </m:r>
                    <m:r>
                      <a:rPr lang="en-US" sz="1800" i="1" dirty="0" smtClean="0">
                        <a:effectLst/>
                        <a:latin typeface="Cambria Math" panose="02040503050406030204" pitchFamily="18" charset="0"/>
                      </a:rPr>
                      <m:t>𝑥</m:t>
                    </m:r>
                    <m:r>
                      <a:rPr lang="en-US" sz="1800" i="1" dirty="0" smtClean="0">
                        <a:effectLst/>
                        <a:latin typeface="Cambria Math" panose="02040503050406030204" pitchFamily="18" charset="0"/>
                      </a:rPr>
                      <m:t>)</m:t>
                    </m:r>
                  </m:oMath>
                </a14:m>
                <a:r>
                  <a:rPr lang="en-US" sz="1800" dirty="0">
                    <a:effectLst/>
                    <a:latin typeface="ACaslonPro"/>
                  </a:rPr>
                  <a:t> </a:t>
                </a:r>
                <a:r>
                  <a:rPr lang="en-US" dirty="0"/>
                  <a:t>on the half-line </a:t>
                </a:r>
                <a14:m>
                  <m:oMath xmlns:m="http://schemas.openxmlformats.org/officeDocument/2006/math">
                    <m:r>
                      <a:rPr lang="en-US" sz="1800" i="1" dirty="0" smtClean="0">
                        <a:effectLst/>
                        <a:latin typeface="Cambria Math" panose="02040503050406030204" pitchFamily="18" charset="0"/>
                      </a:rPr>
                      <m:t>𝑥</m:t>
                    </m:r>
                    <m:r>
                      <a:rPr lang="en-US" sz="1800" i="1" dirty="0" smtClean="0">
                        <a:effectLst/>
                        <a:latin typeface="Cambria Math" panose="02040503050406030204" pitchFamily="18" charset="0"/>
                      </a:rPr>
                      <m:t>&lt;0</m:t>
                    </m:r>
                  </m:oMath>
                </a14:m>
                <a:r>
                  <a:rPr lang="en-US" sz="1800" dirty="0">
                    <a:effectLst/>
                    <a:latin typeface="ACaslonPro"/>
                  </a:rPr>
                  <a:t>. </a:t>
                </a:r>
                <a:r>
                  <a:rPr lang="en-US" dirty="0"/>
                  <a:t>Let’s put a “brick wall” at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=0</m:t>
                    </m:r>
                  </m:oMath>
                </a14:m>
                <a:r>
                  <a:rPr lang="en-US" sz="1800" dirty="0">
                    <a:effectLst/>
                    <a:latin typeface="ACaslonPro"/>
                  </a:rPr>
                  <a:t> </a:t>
                </a:r>
                <a:r>
                  <a:rPr lang="en-US" dirty="0"/>
                  <a:t>so a wave incident from the left, </a:t>
                </a:r>
              </a:p>
            </p:txBody>
          </p:sp>
        </mc:Choice>
        <mc:Fallback xmlns="">
          <p:sp>
            <p:nvSpPr>
              <p:cNvPr id="6" name="TextBox 5">
                <a:extLst>
                  <a:ext uri="{FF2B5EF4-FFF2-40B4-BE49-F238E27FC236}">
                    <a16:creationId xmlns:a16="http://schemas.microsoft.com/office/drawing/2014/main" id="{549B5C8E-90C5-AE10-D3B6-BB25D44E3C86}"/>
                  </a:ext>
                </a:extLst>
              </p:cNvPr>
              <p:cNvSpPr txBox="1">
                <a:spLocks noRot="1" noChangeAspect="1" noMove="1" noResize="1" noEditPoints="1" noAdjustHandles="1" noChangeArrowheads="1" noChangeShapeType="1" noTextEdit="1"/>
              </p:cNvSpPr>
              <p:nvPr/>
            </p:nvSpPr>
            <p:spPr>
              <a:xfrm>
                <a:off x="266700" y="1002397"/>
                <a:ext cx="11658600" cy="646331"/>
              </a:xfrm>
              <a:prstGeom prst="rect">
                <a:avLst/>
              </a:prstGeom>
              <a:blipFill>
                <a:blip r:embed="rId2"/>
                <a:stretch>
                  <a:fillRect l="-545" t="-3846" b="-15385"/>
                </a:stretch>
              </a:blipFill>
            </p:spPr>
            <p:txBody>
              <a:bodyPr/>
              <a:lstStyle/>
              <a:p>
                <a:r>
                  <a:rPr lang="en-US">
                    <a:noFill/>
                  </a:rPr>
                  <a:t> </a:t>
                </a:r>
              </a:p>
            </p:txBody>
          </p:sp>
        </mc:Fallback>
      </mc:AlternateContent>
      <p:pic>
        <p:nvPicPr>
          <p:cNvPr id="8" name="Picture 7" descr="A graph of a function&#10;&#10;Description automatically generated">
            <a:extLst>
              <a:ext uri="{FF2B5EF4-FFF2-40B4-BE49-F238E27FC236}">
                <a16:creationId xmlns:a16="http://schemas.microsoft.com/office/drawing/2014/main" id="{386C0424-9E5F-4950-2A33-119198324BBE}"/>
              </a:ext>
            </a:extLst>
          </p:cNvPr>
          <p:cNvPicPr>
            <a:picLocks noChangeAspect="1"/>
          </p:cNvPicPr>
          <p:nvPr/>
        </p:nvPicPr>
        <p:blipFill>
          <a:blip r:embed="rId3"/>
          <a:stretch>
            <a:fillRect/>
          </a:stretch>
        </p:blipFill>
        <p:spPr>
          <a:xfrm>
            <a:off x="518968" y="2141104"/>
            <a:ext cx="5005532" cy="3237743"/>
          </a:xfrm>
          <a:prstGeom prst="rect">
            <a:avLst/>
          </a:prstGeom>
        </p:spPr>
      </p:pic>
      <p:pic>
        <p:nvPicPr>
          <p:cNvPr id="10" name="Picture 9" descr="A black text on a white background&#10;&#10;Description automatically generated">
            <a:extLst>
              <a:ext uri="{FF2B5EF4-FFF2-40B4-BE49-F238E27FC236}">
                <a16:creationId xmlns:a16="http://schemas.microsoft.com/office/drawing/2014/main" id="{0B8FFA47-451B-FB1A-7BD4-FCF4549E23B2}"/>
              </a:ext>
            </a:extLst>
          </p:cNvPr>
          <p:cNvPicPr>
            <a:picLocks noChangeAspect="1"/>
          </p:cNvPicPr>
          <p:nvPr/>
        </p:nvPicPr>
        <p:blipFill>
          <a:blip r:embed="rId4"/>
          <a:stretch>
            <a:fillRect/>
          </a:stretch>
        </p:blipFill>
        <p:spPr>
          <a:xfrm>
            <a:off x="8012546" y="1470874"/>
            <a:ext cx="3660486" cy="670230"/>
          </a:xfrm>
          <a:prstGeom prst="rect">
            <a:avLst/>
          </a:prstGeom>
        </p:spPr>
      </p:pic>
      <p:sp>
        <p:nvSpPr>
          <p:cNvPr id="11" name="TextBox 10">
            <a:extLst>
              <a:ext uri="{FF2B5EF4-FFF2-40B4-BE49-F238E27FC236}">
                <a16:creationId xmlns:a16="http://schemas.microsoft.com/office/drawing/2014/main" id="{11D7FB5C-3AC0-202E-7085-0DBF62E71B57}"/>
              </a:ext>
            </a:extLst>
          </p:cNvPr>
          <p:cNvSpPr txBox="1"/>
          <p:nvPr/>
        </p:nvSpPr>
        <p:spPr>
          <a:xfrm>
            <a:off x="8823054" y="2101749"/>
            <a:ext cx="2039469" cy="369332"/>
          </a:xfrm>
          <a:prstGeom prst="rect">
            <a:avLst/>
          </a:prstGeom>
          <a:noFill/>
        </p:spPr>
        <p:txBody>
          <a:bodyPr wrap="none" rtlCol="0">
            <a:spAutoFit/>
          </a:bodyPr>
          <a:lstStyle/>
          <a:p>
            <a:r>
              <a:rPr lang="en-US" sz="1800" dirty="0">
                <a:effectLst/>
                <a:latin typeface="ACaslonPro"/>
              </a:rPr>
              <a:t>is entirely reflected </a:t>
            </a:r>
            <a:endParaRPr lang="en-US" dirty="0"/>
          </a:p>
        </p:txBody>
      </p:sp>
      <p:pic>
        <p:nvPicPr>
          <p:cNvPr id="13" name="Picture 12" descr="A black text on a white background&#10;&#10;Description automatically generated">
            <a:extLst>
              <a:ext uri="{FF2B5EF4-FFF2-40B4-BE49-F238E27FC236}">
                <a16:creationId xmlns:a16="http://schemas.microsoft.com/office/drawing/2014/main" id="{B16ABF6F-CCDC-08EE-B509-ADC8A7A2DF57}"/>
              </a:ext>
            </a:extLst>
          </p:cNvPr>
          <p:cNvPicPr>
            <a:picLocks noChangeAspect="1"/>
          </p:cNvPicPr>
          <p:nvPr/>
        </p:nvPicPr>
        <p:blipFill>
          <a:blip r:embed="rId5"/>
          <a:stretch>
            <a:fillRect/>
          </a:stretch>
        </p:blipFill>
        <p:spPr>
          <a:xfrm>
            <a:off x="8012546" y="2481797"/>
            <a:ext cx="3912754" cy="514008"/>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E693ECA-C99F-ADED-BE4C-416BD8AABD48}"/>
                  </a:ext>
                </a:extLst>
              </p:cNvPr>
              <p:cNvSpPr txBox="1"/>
              <p:nvPr/>
            </p:nvSpPr>
            <p:spPr>
              <a:xfrm>
                <a:off x="6099464" y="3138055"/>
                <a:ext cx="6089296" cy="2031325"/>
              </a:xfrm>
              <a:prstGeom prst="rect">
                <a:avLst/>
              </a:prstGeom>
              <a:noFill/>
            </p:spPr>
            <p:txBody>
              <a:bodyPr wrap="none" rtlCol="0">
                <a:spAutoFit/>
              </a:bodyPr>
              <a:lstStyle/>
              <a:p>
                <a:r>
                  <a:rPr lang="en-US" sz="1800" dirty="0">
                    <a:effectLst/>
                    <a:highlight>
                      <a:srgbClr val="FFFF00"/>
                    </a:highlight>
                    <a:latin typeface="ACaslonPro"/>
                  </a:rPr>
                  <a:t>Whatever happens in the interaction region </a:t>
                </a:r>
                <a14:m>
                  <m:oMath xmlns:m="http://schemas.openxmlformats.org/officeDocument/2006/math">
                    <m:r>
                      <a:rPr lang="en-US" sz="1800" b="0" i="0" dirty="0" smtClean="0">
                        <a:effectLst/>
                        <a:highlight>
                          <a:srgbClr val="FFFF00"/>
                        </a:highlight>
                        <a:latin typeface="Cambria Math" panose="02040503050406030204" pitchFamily="18" charset="0"/>
                      </a:rPr>
                      <m:t>−</m:t>
                    </m:r>
                    <m:r>
                      <m:rPr>
                        <m:sty m:val="p"/>
                      </m:rPr>
                      <a:rPr lang="en-US" sz="1800" b="0" i="0" dirty="0" smtClean="0">
                        <a:effectLst/>
                        <a:highlight>
                          <a:srgbClr val="FFFF00"/>
                        </a:highlight>
                        <a:latin typeface="Cambria Math" panose="02040503050406030204" pitchFamily="18" charset="0"/>
                      </a:rPr>
                      <m:t>a</m:t>
                    </m:r>
                    <m:r>
                      <a:rPr lang="en-US" sz="1800" b="0" i="0" dirty="0" smtClean="0">
                        <a:effectLst/>
                        <a:highlight>
                          <a:srgbClr val="FFFF00"/>
                        </a:highlight>
                        <a:latin typeface="Cambria Math" panose="02040503050406030204" pitchFamily="18" charset="0"/>
                      </a:rPr>
                      <m:t>&lt;</m:t>
                    </m:r>
                    <m:r>
                      <a:rPr lang="en-US" sz="1800" i="1" dirty="0" smtClean="0">
                        <a:effectLst/>
                        <a:highlight>
                          <a:srgbClr val="FFFF00"/>
                        </a:highlight>
                        <a:latin typeface="Cambria Math" panose="02040503050406030204" pitchFamily="18" charset="0"/>
                      </a:rPr>
                      <m:t>𝑥</m:t>
                    </m:r>
                    <m:r>
                      <a:rPr lang="en-US" sz="1800" i="1" dirty="0" smtClean="0">
                        <a:effectLst/>
                        <a:highlight>
                          <a:srgbClr val="FFFF00"/>
                        </a:highlight>
                        <a:latin typeface="Cambria Math" panose="02040503050406030204" pitchFamily="18" charset="0"/>
                      </a:rPr>
                      <m:t>&lt;0</m:t>
                    </m:r>
                  </m:oMath>
                </a14:m>
                <a:r>
                  <a:rPr lang="en-US" sz="1800" dirty="0">
                    <a:effectLst/>
                    <a:highlight>
                      <a:srgbClr val="FFFF00"/>
                    </a:highlight>
                    <a:latin typeface="ACaslonPro"/>
                  </a:rPr>
                  <a:t>, </a:t>
                </a:r>
              </a:p>
              <a:p>
                <a:r>
                  <a:rPr lang="en-US" dirty="0">
                    <a:highlight>
                      <a:srgbClr val="FFFF00"/>
                    </a:highlight>
                  </a:rPr>
                  <a:t>the amplitude of the reflected wave has got to be the same as </a:t>
                </a:r>
              </a:p>
              <a:p>
                <a:r>
                  <a:rPr lang="en-US" dirty="0">
                    <a:highlight>
                      <a:srgbClr val="FFFF00"/>
                    </a:highlight>
                  </a:rPr>
                  <a:t>that of the incident wave (</a:t>
                </a:r>
                <a14:m>
                  <m:oMath xmlns:m="http://schemas.openxmlformats.org/officeDocument/2006/math">
                    <m:r>
                      <a:rPr lang="en-US" i="1" dirty="0" smtClean="0">
                        <a:highlight>
                          <a:srgbClr val="FFFF00"/>
                        </a:highlight>
                        <a:latin typeface="Cambria Math" panose="02040503050406030204" pitchFamily="18" charset="0"/>
                      </a:rPr>
                      <m:t>|</m:t>
                    </m:r>
                    <m:r>
                      <a:rPr lang="en-US" i="1" dirty="0" smtClean="0">
                        <a:highlight>
                          <a:srgbClr val="FFFF00"/>
                        </a:highlight>
                        <a:latin typeface="Cambria Math" panose="02040503050406030204" pitchFamily="18" charset="0"/>
                      </a:rPr>
                      <m:t>𝐴</m:t>
                    </m:r>
                    <m:r>
                      <a:rPr lang="en-US" i="1" dirty="0" smtClean="0">
                        <a:highlight>
                          <a:srgbClr val="FFFF00"/>
                        </a:highlight>
                        <a:latin typeface="Cambria Math" panose="02040503050406030204" pitchFamily="18" charset="0"/>
                      </a:rPr>
                      <m:t>|=|</m:t>
                    </m:r>
                    <m:r>
                      <a:rPr lang="en-US" i="1" dirty="0" smtClean="0">
                        <a:highlight>
                          <a:srgbClr val="FFFF00"/>
                        </a:highlight>
                        <a:latin typeface="Cambria Math" panose="02040503050406030204" pitchFamily="18" charset="0"/>
                      </a:rPr>
                      <m:t>𝐵</m:t>
                    </m:r>
                    <m:r>
                      <a:rPr lang="en-US" i="1" dirty="0" smtClean="0">
                        <a:highlight>
                          <a:srgbClr val="FFFF00"/>
                        </a:highlight>
                        <a:latin typeface="Cambria Math" panose="02040503050406030204" pitchFamily="18" charset="0"/>
                      </a:rPr>
                      <m:t>|</m:t>
                    </m:r>
                  </m:oMath>
                </a14:m>
                <a:r>
                  <a:rPr lang="en-US" dirty="0">
                    <a:highlight>
                      <a:srgbClr val="FFFF00"/>
                    </a:highlight>
                  </a:rPr>
                  <a:t>) </a:t>
                </a:r>
                <a:r>
                  <a:rPr lang="en-US" sz="1800" dirty="0">
                    <a:effectLst/>
                    <a:highlight>
                      <a:srgbClr val="FFFF00"/>
                    </a:highlight>
                    <a:latin typeface="ACaslonPro"/>
                  </a:rPr>
                  <a:t>by conservation of </a:t>
                </a:r>
              </a:p>
              <a:p>
                <a:r>
                  <a:rPr lang="en-US" sz="1800" dirty="0">
                    <a:effectLst/>
                    <a:highlight>
                      <a:srgbClr val="FFFF00"/>
                    </a:highlight>
                    <a:latin typeface="ACaslonPro"/>
                  </a:rPr>
                  <a:t>probability</a:t>
                </a:r>
                <a:r>
                  <a:rPr lang="en-US" sz="1800" dirty="0">
                    <a:effectLst/>
                    <a:latin typeface="ACaslonPro"/>
                  </a:rPr>
                  <a:t>. But it needs not have the same </a:t>
                </a:r>
                <a:r>
                  <a:rPr lang="en-US" sz="1800" i="1" dirty="0">
                    <a:effectLst/>
                    <a:latin typeface="ACaslonPro"/>
                  </a:rPr>
                  <a:t>phase</a:t>
                </a:r>
                <a:r>
                  <a:rPr lang="en-US" sz="1800" dirty="0">
                    <a:effectLst/>
                    <a:latin typeface="ACaslonPro"/>
                  </a:rPr>
                  <a:t>. </a:t>
                </a:r>
              </a:p>
              <a:p>
                <a:r>
                  <a:rPr lang="en-US" sz="1800" dirty="0">
                    <a:effectLst/>
                    <a:latin typeface="ACaslonPro"/>
                  </a:rPr>
                  <a:t>If there were no potential at all (just the wall at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=0</m:t>
                    </m:r>
                  </m:oMath>
                </a14:m>
                <a:r>
                  <a:rPr lang="en-US" dirty="0"/>
                  <a:t>), then </a:t>
                </a:r>
              </a:p>
              <a:p>
                <a14:m>
                  <m:oMath xmlns:m="http://schemas.openxmlformats.org/officeDocument/2006/math">
                    <m:r>
                      <a:rPr lang="en-US" i="1" dirty="0" smtClean="0">
                        <a:latin typeface="Cambria Math" panose="02040503050406030204" pitchFamily="18" charset="0"/>
                      </a:rPr>
                      <m:t>𝐵</m:t>
                    </m:r>
                    <m:r>
                      <a:rPr lang="en-US" i="1" dirty="0" smtClean="0">
                        <a:latin typeface="Cambria Math" panose="02040503050406030204" pitchFamily="18" charset="0"/>
                      </a:rPr>
                      <m:t>=−</m:t>
                    </m:r>
                    <m:r>
                      <a:rPr lang="en-US" i="1" dirty="0">
                        <a:latin typeface="Cambria Math" panose="02040503050406030204" pitchFamily="18" charset="0"/>
                      </a:rPr>
                      <m:t>𝐴</m:t>
                    </m:r>
                  </m:oMath>
                </a14:m>
                <a:r>
                  <a:rPr lang="en-US" dirty="0"/>
                  <a:t> since the total wave function (incident plus reflected) </a:t>
                </a:r>
              </a:p>
              <a:p>
                <a:r>
                  <a:rPr lang="en-US" dirty="0"/>
                  <a:t>must vanish at the origin: </a:t>
                </a:r>
              </a:p>
            </p:txBody>
          </p:sp>
        </mc:Choice>
        <mc:Fallback xmlns="">
          <p:sp>
            <p:nvSpPr>
              <p:cNvPr id="14" name="TextBox 13">
                <a:extLst>
                  <a:ext uri="{FF2B5EF4-FFF2-40B4-BE49-F238E27FC236}">
                    <a16:creationId xmlns:a16="http://schemas.microsoft.com/office/drawing/2014/main" id="{3E693ECA-C99F-ADED-BE4C-416BD8AABD48}"/>
                  </a:ext>
                </a:extLst>
              </p:cNvPr>
              <p:cNvSpPr txBox="1">
                <a:spLocks noRot="1" noChangeAspect="1" noMove="1" noResize="1" noEditPoints="1" noAdjustHandles="1" noChangeArrowheads="1" noChangeShapeType="1" noTextEdit="1"/>
              </p:cNvSpPr>
              <p:nvPr/>
            </p:nvSpPr>
            <p:spPr>
              <a:xfrm>
                <a:off x="6099464" y="3138055"/>
                <a:ext cx="6089296" cy="2031325"/>
              </a:xfrm>
              <a:prstGeom prst="rect">
                <a:avLst/>
              </a:prstGeom>
              <a:blipFill>
                <a:blip r:embed="rId6"/>
                <a:stretch>
                  <a:fillRect l="-833" t="-1863" b="-3106"/>
                </a:stretch>
              </a:blipFill>
            </p:spPr>
            <p:txBody>
              <a:bodyPr/>
              <a:lstStyle/>
              <a:p>
                <a:r>
                  <a:rPr lang="en-US">
                    <a:noFill/>
                  </a:rPr>
                  <a:t> </a:t>
                </a:r>
              </a:p>
            </p:txBody>
          </p:sp>
        </mc:Fallback>
      </mc:AlternateContent>
      <p:pic>
        <p:nvPicPr>
          <p:cNvPr id="16" name="Picture 15" descr="A black text on a white background&#10;&#10;Description automatically generated">
            <a:extLst>
              <a:ext uri="{FF2B5EF4-FFF2-40B4-BE49-F238E27FC236}">
                <a16:creationId xmlns:a16="http://schemas.microsoft.com/office/drawing/2014/main" id="{941A98B3-FF18-19DC-5936-C51B2BCC269D}"/>
              </a:ext>
            </a:extLst>
          </p:cNvPr>
          <p:cNvPicPr>
            <a:picLocks noChangeAspect="1"/>
          </p:cNvPicPr>
          <p:nvPr/>
        </p:nvPicPr>
        <p:blipFill>
          <a:blip r:embed="rId7"/>
          <a:stretch>
            <a:fillRect/>
          </a:stretch>
        </p:blipFill>
        <p:spPr>
          <a:xfrm>
            <a:off x="6778448" y="5378847"/>
            <a:ext cx="4731327" cy="629572"/>
          </a:xfrm>
          <a:prstGeom prst="rect">
            <a:avLst/>
          </a:prstGeom>
        </p:spPr>
      </p:pic>
    </p:spTree>
    <p:extLst>
      <p:ext uri="{BB962C8B-B14F-4D97-AF65-F5344CB8AC3E}">
        <p14:creationId xmlns:p14="http://schemas.microsoft.com/office/powerpoint/2010/main" val="126944444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27188</TotalTime>
  <Words>2463</Words>
  <Application>Microsoft Macintosh PowerPoint</Application>
  <PresentationFormat>Widescreen</PresentationFormat>
  <Paragraphs>209</Paragraphs>
  <Slides>27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ACaslonPro</vt:lpstr>
      <vt:lpstr>Arial</vt:lpstr>
      <vt:lpstr>Calibri</vt:lpstr>
      <vt:lpstr>Calibri Light</vt:lpstr>
      <vt:lpstr>Cambria Math</vt:lpstr>
      <vt:lpstr>CMMI10</vt:lpstr>
      <vt:lpstr>CMR10</vt:lpstr>
      <vt:lpstr>Tahoma</vt:lpstr>
      <vt:lpstr>Office Theme</vt:lpstr>
      <vt:lpstr>PHYS4260 Quantum Mechanics II Spring 2025 </vt:lpstr>
      <vt:lpstr>Outline</vt:lpstr>
      <vt:lpstr>PowerPoint Presentation</vt:lpstr>
      <vt:lpstr>PowerPoint Presentation</vt:lpstr>
      <vt:lpstr>PowerPoint Presentation</vt:lpstr>
      <vt:lpstr>PowerPoint Presentation</vt:lpstr>
      <vt:lpstr>PowerPoint Presentation</vt:lpstr>
      <vt:lpstr>PowerPoint Presentation</vt:lpstr>
      <vt:lpstr>Phase Shifts </vt:lpstr>
      <vt:lpstr>PowerPoint Presentation</vt:lpstr>
      <vt:lpstr>PowerPoint Presentation</vt:lpstr>
      <vt:lpstr>PowerPoint Presentation</vt:lpstr>
      <vt:lpstr>Phase Shifts </vt:lpstr>
      <vt:lpstr>PowerPoint Presentation</vt:lpstr>
      <vt:lpstr>Example problem</vt:lpstr>
      <vt:lpstr>PowerPoint Presentation</vt:lpstr>
      <vt:lpstr>PowerPoint Presentation</vt:lpstr>
      <vt:lpstr>The Born Approximation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PHYS4260 Quantum Mechanics II Spring 2024 </dc:title>
  <dc:creator>Marco Guzzi</dc:creator>
  <cp:lastModifiedBy>Marco Guzzi</cp:lastModifiedBy>
  <cp:revision>186</cp:revision>
  <dcterms:created xsi:type="dcterms:W3CDTF">2024-01-06T21:01:45Z</dcterms:created>
  <dcterms:modified xsi:type="dcterms:W3CDTF">2025-03-18T15:21:57Z</dcterms:modified>
</cp:coreProperties>
</file>